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65"/>
  </p:notesMasterIdLst>
  <p:sldIdLst>
    <p:sldId id="256" r:id="rId5"/>
    <p:sldId id="257" r:id="rId6"/>
    <p:sldId id="258" r:id="rId7"/>
    <p:sldId id="262" r:id="rId8"/>
    <p:sldId id="261" r:id="rId9"/>
    <p:sldId id="263" r:id="rId10"/>
    <p:sldId id="264" r:id="rId11"/>
    <p:sldId id="267" r:id="rId12"/>
    <p:sldId id="269" r:id="rId13"/>
    <p:sldId id="270" r:id="rId14"/>
    <p:sldId id="271" r:id="rId15"/>
    <p:sldId id="272" r:id="rId16"/>
    <p:sldId id="276" r:id="rId17"/>
    <p:sldId id="281" r:id="rId18"/>
    <p:sldId id="278" r:id="rId19"/>
    <p:sldId id="279" r:id="rId20"/>
    <p:sldId id="282" r:id="rId21"/>
    <p:sldId id="280" r:id="rId22"/>
    <p:sldId id="283" r:id="rId23"/>
    <p:sldId id="284" r:id="rId24"/>
    <p:sldId id="285" r:id="rId25"/>
    <p:sldId id="286" r:id="rId26"/>
    <p:sldId id="288" r:id="rId27"/>
    <p:sldId id="290" r:id="rId28"/>
    <p:sldId id="292" r:id="rId29"/>
    <p:sldId id="293" r:id="rId30"/>
    <p:sldId id="287" r:id="rId31"/>
    <p:sldId id="294" r:id="rId32"/>
    <p:sldId id="295" r:id="rId33"/>
    <p:sldId id="296" r:id="rId34"/>
    <p:sldId id="297" r:id="rId35"/>
    <p:sldId id="299" r:id="rId36"/>
    <p:sldId id="298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0" r:id="rId47"/>
    <p:sldId id="309" r:id="rId48"/>
    <p:sldId id="312" r:id="rId49"/>
    <p:sldId id="311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27" r:id="rId63"/>
    <p:sldId id="326" r:id="rId64"/>
  </p:sldIdLst>
  <p:sldSz cx="12192000" cy="6858000"/>
  <p:notesSz cx="6858000" cy="9144000"/>
  <p:embeddedFontLst>
    <p:embeddedFont>
      <p:font typeface="lato" panose="020F0502020204030203" pitchFamily="34" charset="0"/>
      <p:regular r:id="rId66"/>
      <p:bold r:id="rId67"/>
      <p:italic r:id="rId68"/>
      <p:boldItalic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  <p:embeddedFont>
      <p:font typeface="맑은 고딕" panose="020B0503020000020004" pitchFamily="50" charset="-127"/>
      <p:regular r:id="rId74"/>
      <p:bold r:id="rId75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F11"/>
    <a:srgbClr val="B40426"/>
    <a:srgbClr val="E9D5CB"/>
    <a:srgbClr val="C6DDF2"/>
    <a:srgbClr val="D0E3F4"/>
    <a:srgbClr val="ECF3FA"/>
    <a:srgbClr val="418BCF"/>
    <a:srgbClr val="AD1A1C"/>
    <a:srgbClr val="3B3B3B"/>
    <a:srgbClr val="077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7D18B-9518-78B1-56D7-EEB69F043DD4}" v="358" dt="2022-07-04T06:14:54.018"/>
    <p1510:client id="{3257C02B-37B6-5C04-7820-D36F0E241AE0}" v="858" dt="2022-07-04T10:06:52.283"/>
    <p1510:client id="{8E2D5C3B-F050-46B4-95B1-5F69C4238AE7}" v="184" dt="2022-06-28T07:57:07.062"/>
    <p1510:client id="{EAA0DAF6-09DF-EBC8-AF83-3F26D68A2098}" v="188" dt="2022-07-04T02:49:51.394"/>
    <p1510:client id="{FCD3E685-7FC2-4BDF-9F5C-91237A2D37B5}" v="317" dt="2022-08-31T00:56:42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6353" autoAdjust="0"/>
  </p:normalViewPr>
  <p:slideViewPr>
    <p:cSldViewPr snapToGrid="0" showGuides="1">
      <p:cViewPr varScale="1">
        <p:scale>
          <a:sx n="64" d="100"/>
          <a:sy n="64" d="100"/>
        </p:scale>
        <p:origin x="90" y="3612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69431818181819"/>
          <c:y val="5.4277499999999999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Sheet1!$M$95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Sheet1!$K$96:$K$99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Sheet1!$M$96:$M$99</c:f>
              <c:numCache>
                <c:formatCode>0.00_ </c:formatCode>
                <c:ptCount val="4"/>
                <c:pt idx="0">
                  <c:v>1037.0286458333301</c:v>
                </c:pt>
                <c:pt idx="1">
                  <c:v>1037.2083333333301</c:v>
                </c:pt>
                <c:pt idx="2">
                  <c:v>2306</c:v>
                </c:pt>
                <c:pt idx="3">
                  <c:v>2312.3333333333298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7F-44CD-8F87-5EDC8D56931C}"/>
            </c:ext>
          </c:extLst>
        </c:ser>
        <c:ser>
          <c:idx val="5"/>
          <c:order val="2"/>
          <c:tx>
            <c:strRef>
              <c:f>Sheet1!$N$95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Sheet1!$K$96:$K$99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Sheet1!$N$96:$N$99</c:f>
              <c:numCache>
                <c:formatCode>0.00_ </c:formatCode>
                <c:ptCount val="4"/>
                <c:pt idx="0">
                  <c:v>541.73173502604197</c:v>
                </c:pt>
                <c:pt idx="1">
                  <c:v>535.82548828125005</c:v>
                </c:pt>
                <c:pt idx="2">
                  <c:v>1288.4966666666701</c:v>
                </c:pt>
                <c:pt idx="3">
                  <c:v>1265.9866666666701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7F-44CD-8F87-5EDC8D56931C}"/>
            </c:ext>
          </c:extLst>
        </c:ser>
        <c:ser>
          <c:idx val="1"/>
          <c:order val="4"/>
          <c:tx>
            <c:strRef>
              <c:f>Sheet1!$M$102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Sheet1!$K$96:$K$99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Sheet1!$M$103:$M$106</c:f>
              <c:numCache>
                <c:formatCode>0.00_ </c:formatCode>
                <c:ptCount val="4"/>
                <c:pt idx="0">
                  <c:v>1029.0598958333301</c:v>
                </c:pt>
                <c:pt idx="1">
                  <c:v>954.61555989583303</c:v>
                </c:pt>
                <c:pt idx="2">
                  <c:v>2278.8333333333298</c:v>
                </c:pt>
                <c:pt idx="3">
                  <c:v>2304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7F-44CD-8F87-5EDC8D56931C}"/>
            </c:ext>
          </c:extLst>
        </c:ser>
        <c:ser>
          <c:idx val="2"/>
          <c:order val="5"/>
          <c:tx>
            <c:strRef>
              <c:f>Sheet1!$N$102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Sheet1!$K$96:$K$99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Sheet1!$N$103:$N$106</c:f>
              <c:numCache>
                <c:formatCode>0.00_ </c:formatCode>
                <c:ptCount val="4"/>
                <c:pt idx="0">
                  <c:v>502.86085937500002</c:v>
                </c:pt>
                <c:pt idx="1">
                  <c:v>512.34659830729197</c:v>
                </c:pt>
                <c:pt idx="2">
                  <c:v>628.16200846354195</c:v>
                </c:pt>
                <c:pt idx="3">
                  <c:v>631.41337239583299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7F-44CD-8F87-5EDC8D5693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Sheet1!$L$95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Sheet1!$K$96:$K$99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Sheet1!$L$96:$L$99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415.29947916666703</c:v>
                      </c:pt>
                      <c:pt idx="1">
                        <c:v>1605.734375</c:v>
                      </c:pt>
                      <c:pt idx="2">
                        <c:v>710</c:v>
                      </c:pt>
                      <c:pt idx="3">
                        <c:v>689.66666666666697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D17F-44CD-8F87-5EDC8D56931C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Sheet1!$L$102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Sheet1!$K$96:$K$99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Sheet1!$L$103:$L$106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306.15104166666703</c:v>
                      </c:pt>
                      <c:pt idx="1">
                        <c:v>271.7421875</c:v>
                      </c:pt>
                      <c:pt idx="2">
                        <c:v>242.518229166667</c:v>
                      </c:pt>
                      <c:pt idx="3">
                        <c:v>203.083658854167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D17F-44CD-8F87-5EDC8D56931C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9459595959595958E-3"/>
              <c:y val="0.35174972222222223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6768730500527076"/>
          <c:y val="9.0460000197863738E-2"/>
          <c:w val="0.38353023159433902"/>
          <c:h val="0.19229440106329956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5265151515152"/>
          <c:y val="7.1916388888888891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Sheet1!$M$139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Sheet1!$K$140:$K$143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Sheet1!$M$140:$M$143</c:f>
              <c:numCache>
                <c:formatCode>0.00_ </c:formatCode>
                <c:ptCount val="4"/>
                <c:pt idx="0">
                  <c:v>324.0791015625</c:v>
                </c:pt>
                <c:pt idx="1">
                  <c:v>325.00520833333297</c:v>
                </c:pt>
                <c:pt idx="2">
                  <c:v>1224.6666666666699</c:v>
                </c:pt>
                <c:pt idx="3">
                  <c:v>1225.6666666666699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55-4A0A-A268-FC5B4369AE9F}"/>
            </c:ext>
          </c:extLst>
        </c:ser>
        <c:ser>
          <c:idx val="5"/>
          <c:order val="2"/>
          <c:tx>
            <c:strRef>
              <c:f>Sheet1!$N$139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Sheet1!$K$140:$K$143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Sheet1!$N$140:$N$143</c:f>
              <c:numCache>
                <c:formatCode>0.00_ </c:formatCode>
                <c:ptCount val="4"/>
                <c:pt idx="0">
                  <c:v>309.52158203124998</c:v>
                </c:pt>
                <c:pt idx="1">
                  <c:v>309.16915364583298</c:v>
                </c:pt>
                <c:pt idx="2">
                  <c:v>1081.47</c:v>
                </c:pt>
                <c:pt idx="3">
                  <c:v>1080.1033333333301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55-4A0A-A268-FC5B4369AE9F}"/>
            </c:ext>
          </c:extLst>
        </c:ser>
        <c:ser>
          <c:idx val="1"/>
          <c:order val="4"/>
          <c:tx>
            <c:strRef>
              <c:f>Sheet1!$M$146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Sheet1!$K$140:$K$143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Sheet1!$M$147:$M$150</c:f>
              <c:numCache>
                <c:formatCode>0.00_ </c:formatCode>
                <c:ptCount val="4"/>
                <c:pt idx="0">
                  <c:v>64.5556640625</c:v>
                </c:pt>
                <c:pt idx="1">
                  <c:v>64.6510416666667</c:v>
                </c:pt>
                <c:pt idx="2">
                  <c:v>886.16666666666697</c:v>
                </c:pt>
                <c:pt idx="3">
                  <c:v>934.5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55-4A0A-A268-FC5B4369AE9F}"/>
            </c:ext>
          </c:extLst>
        </c:ser>
        <c:ser>
          <c:idx val="2"/>
          <c:order val="5"/>
          <c:tx>
            <c:strRef>
              <c:f>Sheet1!$N$146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Sheet1!$K$140:$K$143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Sheet1!$N$147:$N$150</c:f>
              <c:numCache>
                <c:formatCode>0.00_ </c:formatCode>
                <c:ptCount val="4"/>
                <c:pt idx="0">
                  <c:v>57.956962890625</c:v>
                </c:pt>
                <c:pt idx="1">
                  <c:v>57.812786458333299</c:v>
                </c:pt>
                <c:pt idx="2">
                  <c:v>766.55668619791697</c:v>
                </c:pt>
                <c:pt idx="3">
                  <c:v>816.65687825520797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55-4A0A-A268-FC5B4369AE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Sheet1!$L$139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Sheet1!$K$140:$K$143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Sheet1!$L$140:$L$143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280.63509114583297</c:v>
                      </c:pt>
                      <c:pt idx="1">
                        <c:v>279.99088541666703</c:v>
                      </c:pt>
                      <c:pt idx="2">
                        <c:v>927.33333333333303</c:v>
                      </c:pt>
                      <c:pt idx="3">
                        <c:v>917.33333333333303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9955-4A0A-A268-FC5B4369AE9F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Sheet1!$L$146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Sheet1!$K$140:$K$143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Sheet1!$L$147:$L$150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52.64404296875</c:v>
                      </c:pt>
                      <c:pt idx="1">
                        <c:v>50.5078125</c:v>
                      </c:pt>
                      <c:pt idx="2">
                        <c:v>319.83333333333297</c:v>
                      </c:pt>
                      <c:pt idx="3">
                        <c:v>332.13346354166703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955-4A0A-A268-FC5B4369AE9F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5439393939393939E-3"/>
              <c:y val="0.35425055555555557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5132222222222222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29785353535354"/>
          <c:y val="5.4277499999999999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Sheet1!$M$187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Sheet1!$K$188:$K$191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Sheet1!$M$188:$M$191</c:f>
              <c:numCache>
                <c:formatCode>0.00_ </c:formatCode>
                <c:ptCount val="4"/>
                <c:pt idx="0">
                  <c:v>1266.1640625</c:v>
                </c:pt>
                <c:pt idx="1">
                  <c:v>1254.7421875</c:v>
                </c:pt>
                <c:pt idx="2">
                  <c:v>2345.6666666666665</c:v>
                </c:pt>
                <c:pt idx="3">
                  <c:v>2352.6666666666665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CA-4659-8E2A-5A7F9086685C}"/>
            </c:ext>
          </c:extLst>
        </c:ser>
        <c:ser>
          <c:idx val="5"/>
          <c:order val="2"/>
          <c:tx>
            <c:strRef>
              <c:f>Sheet1!$N$187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Sheet1!$K$188:$K$191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Sheet1!$N$188:$N$191</c:f>
              <c:numCache>
                <c:formatCode>0.00_ </c:formatCode>
                <c:ptCount val="4"/>
                <c:pt idx="0">
                  <c:v>953.21829427083321</c:v>
                </c:pt>
                <c:pt idx="1">
                  <c:v>944.45143229166661</c:v>
                </c:pt>
                <c:pt idx="2">
                  <c:v>1486.1333333333332</c:v>
                </c:pt>
                <c:pt idx="3">
                  <c:v>1378.9666666666665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CA-4659-8E2A-5A7F9086685C}"/>
            </c:ext>
          </c:extLst>
        </c:ser>
        <c:ser>
          <c:idx val="1"/>
          <c:order val="4"/>
          <c:tx>
            <c:strRef>
              <c:f>Sheet1!$M$194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Sheet1!$K$188:$K$191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Sheet1!$M$195:$M$198</c:f>
              <c:numCache>
                <c:formatCode>0.00_ </c:formatCode>
                <c:ptCount val="4"/>
                <c:pt idx="0">
                  <c:v>1248.3489583333333</c:v>
                </c:pt>
                <c:pt idx="1">
                  <c:v>1248.9791666666667</c:v>
                </c:pt>
                <c:pt idx="2">
                  <c:v>1652.7526041666667</c:v>
                </c:pt>
                <c:pt idx="3">
                  <c:v>2351.3333333333335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CA-4659-8E2A-5A7F9086685C}"/>
            </c:ext>
          </c:extLst>
        </c:ser>
        <c:ser>
          <c:idx val="2"/>
          <c:order val="5"/>
          <c:tx>
            <c:strRef>
              <c:f>Sheet1!$N$194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Sheet1!$K$188:$K$191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Sheet1!$N$195:$N$198</c:f>
              <c:numCache>
                <c:formatCode>0.00_ </c:formatCode>
                <c:ptCount val="4"/>
                <c:pt idx="0">
                  <c:v>627.60077148437495</c:v>
                </c:pt>
                <c:pt idx="1">
                  <c:v>682.85580403645838</c:v>
                </c:pt>
                <c:pt idx="2">
                  <c:v>688.34794596354152</c:v>
                </c:pt>
                <c:pt idx="3">
                  <c:v>708.02117187500005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CA-4659-8E2A-5A7F9086685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Sheet1!$L$187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Sheet1!$K$188:$K$191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Sheet1!$L$188:$L$191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724.08854166666663</c:v>
                      </c:pt>
                      <c:pt idx="1">
                        <c:v>709.02864583333337</c:v>
                      </c:pt>
                      <c:pt idx="2">
                        <c:v>930.33333333333337</c:v>
                      </c:pt>
                      <c:pt idx="3">
                        <c:v>772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BFCA-4659-8E2A-5A7F9086685C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Sheet1!$L$194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Sheet1!$K$188:$K$191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Sheet1!$L$195:$L$198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13.631510416666666</c:v>
                      </c:pt>
                      <c:pt idx="1">
                        <c:v>39.4169921875</c:v>
                      </c:pt>
                      <c:pt idx="2">
                        <c:v>29.000325520833332</c:v>
                      </c:pt>
                      <c:pt idx="3">
                        <c:v>16.000325520833332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BFCA-4659-8E2A-5A7F9086685C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5439393939393939E-3"/>
              <c:y val="0.35777833333333331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5132222222222222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845959595959"/>
          <c:y val="5.4277499999999999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Sheet1!$M$229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Sheet1!$K$230:$K$233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Sheet1!$M$230:$M$233</c:f>
              <c:numCache>
                <c:formatCode>0.00_ </c:formatCode>
                <c:ptCount val="4"/>
                <c:pt idx="0">
                  <c:v>1940</c:v>
                </c:pt>
                <c:pt idx="1">
                  <c:v>2035.3333333333333</c:v>
                </c:pt>
                <c:pt idx="2">
                  <c:v>2500.6666666666665</c:v>
                </c:pt>
                <c:pt idx="3">
                  <c:v>2378.3333333333335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20-4E2A-8BE2-A365462012E1}"/>
            </c:ext>
          </c:extLst>
        </c:ser>
        <c:ser>
          <c:idx val="5"/>
          <c:order val="2"/>
          <c:tx>
            <c:strRef>
              <c:f>Sheet1!$N$229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Sheet1!$K$230:$K$233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Sheet1!$N$230:$N$233</c:f>
              <c:numCache>
                <c:formatCode>0.00_ </c:formatCode>
                <c:ptCount val="4"/>
                <c:pt idx="0">
                  <c:v>1561.5033333333333</c:v>
                </c:pt>
                <c:pt idx="1">
                  <c:v>1591.5766666666668</c:v>
                </c:pt>
                <c:pt idx="2">
                  <c:v>1898.3466666666666</c:v>
                </c:pt>
                <c:pt idx="3">
                  <c:v>1860.45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20-4E2A-8BE2-A365462012E1}"/>
            </c:ext>
          </c:extLst>
        </c:ser>
        <c:ser>
          <c:idx val="1"/>
          <c:order val="4"/>
          <c:tx>
            <c:strRef>
              <c:f>Sheet1!$M$236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Sheet1!$K$230:$K$233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Sheet1!$M$237:$M$240</c:f>
              <c:numCache>
                <c:formatCode>0.00_ </c:formatCode>
                <c:ptCount val="4"/>
                <c:pt idx="0">
                  <c:v>1976.3333333333333</c:v>
                </c:pt>
                <c:pt idx="1">
                  <c:v>2055.3333333333335</c:v>
                </c:pt>
                <c:pt idx="2">
                  <c:v>2678</c:v>
                </c:pt>
                <c:pt idx="3">
                  <c:v>2686.6666666666665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20-4E2A-8BE2-A365462012E1}"/>
            </c:ext>
          </c:extLst>
        </c:ser>
        <c:ser>
          <c:idx val="2"/>
          <c:order val="5"/>
          <c:tx>
            <c:strRef>
              <c:f>Sheet1!$N$236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Sheet1!$K$230:$K$233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Sheet1!$N$237:$N$240</c:f>
              <c:numCache>
                <c:formatCode>0.00_ </c:formatCode>
                <c:ptCount val="4"/>
                <c:pt idx="0">
                  <c:v>1583.3100000000002</c:v>
                </c:pt>
                <c:pt idx="1">
                  <c:v>1632.6133333333335</c:v>
                </c:pt>
                <c:pt idx="2">
                  <c:v>1766.0166666666667</c:v>
                </c:pt>
                <c:pt idx="3">
                  <c:v>1779.5066666666669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20-4E2A-8BE2-A365462012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Sheet1!$L$229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Sheet1!$K$230:$K$233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Sheet1!$L$230:$L$233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1333.6666666666667</c:v>
                      </c:pt>
                      <c:pt idx="1">
                        <c:v>1351</c:v>
                      </c:pt>
                      <c:pt idx="2">
                        <c:v>1575</c:v>
                      </c:pt>
                      <c:pt idx="3">
                        <c:v>1588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C20-4E2A-8BE2-A365462012E1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Sheet1!$L$236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Sheet1!$K$230:$K$233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Sheet1!$L$237:$L$240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870.5</c:v>
                      </c:pt>
                      <c:pt idx="1">
                        <c:v>1330.3333333333333</c:v>
                      </c:pt>
                      <c:pt idx="2">
                        <c:v>1577.3333333333333</c:v>
                      </c:pt>
                      <c:pt idx="3">
                        <c:v>1551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2C20-4E2A-8BE2-A365462012E1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5439393939393939E-3"/>
              <c:y val="0.35777833333333331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5132222222222222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845959595959"/>
          <c:y val="7.1916388888888891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Sheet1!$M$277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Sheet1!$K$278:$K$281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Sheet1!$M$278:$M$281</c:f>
              <c:numCache>
                <c:formatCode>0.00_ </c:formatCode>
                <c:ptCount val="4"/>
                <c:pt idx="0">
                  <c:v>1047.6171875</c:v>
                </c:pt>
                <c:pt idx="1">
                  <c:v>1045.9140625</c:v>
                </c:pt>
                <c:pt idx="2">
                  <c:v>2295</c:v>
                </c:pt>
                <c:pt idx="3">
                  <c:v>2315.3333333333335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10-4D93-8587-891D8F212AE8}"/>
            </c:ext>
          </c:extLst>
        </c:ser>
        <c:ser>
          <c:idx val="5"/>
          <c:order val="2"/>
          <c:tx>
            <c:strRef>
              <c:f>Sheet1!$N$277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Sheet1!$K$278:$K$281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Sheet1!$N$278:$N$281</c:f>
              <c:numCache>
                <c:formatCode>0.00_ </c:formatCode>
                <c:ptCount val="4"/>
                <c:pt idx="0">
                  <c:v>554.24995442708325</c:v>
                </c:pt>
                <c:pt idx="1">
                  <c:v>547.35070638020841</c:v>
                </c:pt>
                <c:pt idx="2">
                  <c:v>1242.395</c:v>
                </c:pt>
                <c:pt idx="3">
                  <c:v>1384.9933333333331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10-4D93-8587-891D8F212AE8}"/>
            </c:ext>
          </c:extLst>
        </c:ser>
        <c:ser>
          <c:idx val="1"/>
          <c:order val="4"/>
          <c:tx>
            <c:strRef>
              <c:f>Sheet1!$M$284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Sheet1!$K$278:$K$281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Sheet1!$M$285:$M$288</c:f>
              <c:numCache>
                <c:formatCode>0.00_ </c:formatCode>
                <c:ptCount val="4"/>
                <c:pt idx="0">
                  <c:v>1002.7552083333334</c:v>
                </c:pt>
                <c:pt idx="1">
                  <c:v>731.65364583333337</c:v>
                </c:pt>
                <c:pt idx="2">
                  <c:v>2276.8333333333335</c:v>
                </c:pt>
                <c:pt idx="3">
                  <c:v>2301.1666666666665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10-4D93-8587-891D8F212AE8}"/>
            </c:ext>
          </c:extLst>
        </c:ser>
        <c:ser>
          <c:idx val="2"/>
          <c:order val="5"/>
          <c:tx>
            <c:strRef>
              <c:f>Sheet1!$N$284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Sheet1!$K$278:$K$281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Sheet1!$N$285:$N$288</c:f>
              <c:numCache>
                <c:formatCode>0.00_ </c:formatCode>
                <c:ptCount val="4"/>
                <c:pt idx="0">
                  <c:v>315.6705240885417</c:v>
                </c:pt>
                <c:pt idx="1">
                  <c:v>267.02888020833331</c:v>
                </c:pt>
                <c:pt idx="2">
                  <c:v>312.63578776041669</c:v>
                </c:pt>
                <c:pt idx="3">
                  <c:v>320.16745768229168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10-4D93-8587-891D8F212AE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Sheet1!$L$277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Sheet1!$K$278:$K$281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Sheet1!$L$278:$L$281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435.078125</c:v>
                      </c:pt>
                      <c:pt idx="1">
                        <c:v>333.95833333333331</c:v>
                      </c:pt>
                      <c:pt idx="2">
                        <c:v>668</c:v>
                      </c:pt>
                      <c:pt idx="3">
                        <c:v>837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8B10-4D93-8587-891D8F212AE8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Sheet1!$L$284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Sheet1!$K$278:$K$281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Sheet1!$L$285:$L$288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135.47330729166666</c:v>
                      </c:pt>
                      <c:pt idx="1">
                        <c:v>89.549479166666671</c:v>
                      </c:pt>
                      <c:pt idx="2">
                        <c:v>0.50032552083333337</c:v>
                      </c:pt>
                      <c:pt idx="3">
                        <c:v>0.50032552083333337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B10-4D93-8587-891D8F212AE8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5439393939393939E-3"/>
              <c:y val="0.35777833333333331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6190555555555558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845959595959"/>
          <c:y val="7.1916388888888891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Sheet1!$M$319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Sheet1!$K$320:$K$323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Sheet1!$M$320:$M$323</c:f>
              <c:numCache>
                <c:formatCode>0.00_ </c:formatCode>
                <c:ptCount val="4"/>
                <c:pt idx="0">
                  <c:v>325.15885416666669</c:v>
                </c:pt>
                <c:pt idx="1">
                  <c:v>326.462890625</c:v>
                </c:pt>
                <c:pt idx="2">
                  <c:v>1223.6666666666667</c:v>
                </c:pt>
                <c:pt idx="3">
                  <c:v>1224.6666666666667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E-466C-B4D7-78E1FD03F259}"/>
            </c:ext>
          </c:extLst>
        </c:ser>
        <c:ser>
          <c:idx val="5"/>
          <c:order val="2"/>
          <c:tx>
            <c:strRef>
              <c:f>Sheet1!$N$319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Sheet1!$K$320:$K$323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Sheet1!$N$320:$N$323</c:f>
              <c:numCache>
                <c:formatCode>0.00_ </c:formatCode>
                <c:ptCount val="4"/>
                <c:pt idx="0">
                  <c:v>309.9225455729167</c:v>
                </c:pt>
                <c:pt idx="1">
                  <c:v>310.52970052083333</c:v>
                </c:pt>
                <c:pt idx="2">
                  <c:v>1077.68</c:v>
                </c:pt>
                <c:pt idx="3">
                  <c:v>1076.4933333333333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4E-466C-B4D7-78E1FD03F259}"/>
            </c:ext>
          </c:extLst>
        </c:ser>
        <c:ser>
          <c:idx val="1"/>
          <c:order val="4"/>
          <c:tx>
            <c:strRef>
              <c:f>Sheet1!$M$326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Sheet1!$K$320:$K$323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Sheet1!$M$327:$M$330</c:f>
              <c:numCache>
                <c:formatCode>0.00_ </c:formatCode>
                <c:ptCount val="4"/>
                <c:pt idx="0">
                  <c:v>65.061848958333329</c:v>
                </c:pt>
                <c:pt idx="1">
                  <c:v>64.392578125</c:v>
                </c:pt>
                <c:pt idx="2">
                  <c:v>837.16666666666663</c:v>
                </c:pt>
                <c:pt idx="3">
                  <c:v>892.66666666666663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4E-466C-B4D7-78E1FD03F259}"/>
            </c:ext>
          </c:extLst>
        </c:ser>
        <c:ser>
          <c:idx val="2"/>
          <c:order val="5"/>
          <c:tx>
            <c:strRef>
              <c:f>Sheet1!$N$326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Sheet1!$K$320:$K$323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Sheet1!$N$327:$N$330</c:f>
              <c:numCache>
                <c:formatCode>0.00_ </c:formatCode>
                <c:ptCount val="4"/>
                <c:pt idx="0">
                  <c:v>58.369602864583328</c:v>
                </c:pt>
                <c:pt idx="1">
                  <c:v>58.225527343750002</c:v>
                </c:pt>
                <c:pt idx="2">
                  <c:v>536.02445638020833</c:v>
                </c:pt>
                <c:pt idx="3">
                  <c:v>767.86880208333332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4E-466C-B4D7-78E1FD03F25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Sheet1!$L$319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Sheet1!$K$320:$K$323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Sheet1!$L$320:$L$323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222.880859375</c:v>
                      </c:pt>
                      <c:pt idx="1">
                        <c:v>283.8505859375</c:v>
                      </c:pt>
                      <c:pt idx="2">
                        <c:v>660.33333333333337</c:v>
                      </c:pt>
                      <c:pt idx="3">
                        <c:v>825.66666666666663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F04E-466C-B4D7-78E1FD03F259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Sheet1!$L$326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Sheet1!$K$320:$K$323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Sheet1!$L$327:$L$330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32.157552083333336</c:v>
                      </c:pt>
                      <c:pt idx="1">
                        <c:v>44.559895833333336</c:v>
                      </c:pt>
                      <c:pt idx="2">
                        <c:v>379.66666666666669</c:v>
                      </c:pt>
                      <c:pt idx="3">
                        <c:v>608.27571614583337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04E-466C-B4D7-78E1FD03F259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4.7510101010101013E-3"/>
              <c:y val="0.35777833333333331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5837777777777778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2023-01-11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6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0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38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1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3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8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5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Towards an Unwritten Contract of </a:t>
            </a:r>
          </a:p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Intel Optane SSD</a:t>
            </a:r>
            <a:endParaRPr lang="ko-KR" altLang="en-US" sz="3600" b="1" dirty="0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Kan Wu, Andrea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Arpaci-Dusseau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Remzi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Arpaci-Dusseau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1330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/>
              <a:t>University of Wisconsin-Madison</a:t>
            </a:r>
            <a:endParaRPr lang="en-US" altLang="ko-KR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6CD97-666F-CB09-6B06-1D2350B8A9A9}"/>
              </a:ext>
            </a:extLst>
          </p:cNvPr>
          <p:cNvSpPr txBox="1"/>
          <p:nvPr/>
        </p:nvSpPr>
        <p:spPr>
          <a:xfrm>
            <a:off x="3021330" y="50108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HotStorage</a:t>
            </a: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‘19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seq read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4378D1B-C406-44C8-8288-CE309A8D16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483240"/>
              </p:ext>
            </p:extLst>
          </p:nvPr>
        </p:nvGraphicFramePr>
        <p:xfrm>
          <a:off x="325997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046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rand write (free space = 100GB)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8E047DF-388B-4CC4-BF9D-D4C6B9CB12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824112"/>
              </p:ext>
            </p:extLst>
          </p:nvPr>
        </p:nvGraphicFramePr>
        <p:xfrm>
          <a:off x="228600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85817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rand read (free space = 100GB)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81EFBB8-190D-437F-BE12-DCEBB8D5F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075829"/>
              </p:ext>
            </p:extLst>
          </p:nvPr>
        </p:nvGraphicFramePr>
        <p:xfrm>
          <a:off x="325996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651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FB95-09E5-795E-51E1-59B06508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SSD’s</a:t>
            </a:r>
            <a:r>
              <a:rPr lang="ko-KR" altLang="en-US" dirty="0"/>
              <a:t> </a:t>
            </a:r>
            <a:r>
              <a:rPr lang="en-US" altLang="ko-KR" dirty="0"/>
              <a:t>Byte </a:t>
            </a:r>
            <a:r>
              <a:rPr lang="en-US" altLang="ko-KR" dirty="0" err="1"/>
              <a:t>Addressablity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49DDB-3757-CBEF-DBEC-74FA8D318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Towards an Unwritten Contract of Intel Optane SSD </a:t>
            </a:r>
            <a:r>
              <a:rPr lang="ko-KR" altLang="en-US" dirty="0"/>
              <a:t>논문에서 사용한 </a:t>
            </a:r>
            <a:r>
              <a:rPr lang="en-US" altLang="ko-KR" dirty="0"/>
              <a:t>Optane SSD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F123-D67B-C248-2F13-2BC83A6F3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86995B-5969-82C5-EA64-7D0E443A6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" t="7431"/>
          <a:stretch/>
        </p:blipFill>
        <p:spPr>
          <a:xfrm>
            <a:off x="688157" y="1781665"/>
            <a:ext cx="6850456" cy="9788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2EA192-15FF-8855-195C-AE749F2ECF25}"/>
              </a:ext>
            </a:extLst>
          </p:cNvPr>
          <p:cNvSpPr/>
          <p:nvPr/>
        </p:nvSpPr>
        <p:spPr>
          <a:xfrm>
            <a:off x="725864" y="2073896"/>
            <a:ext cx="3893270" cy="339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3DB20D-AFDD-7B5B-B486-5FE70C7B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16" y="3153022"/>
            <a:ext cx="8779868" cy="11473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80E8F7-CEC2-A175-7D04-550364B76D7D}"/>
              </a:ext>
            </a:extLst>
          </p:cNvPr>
          <p:cNvSpPr/>
          <p:nvPr/>
        </p:nvSpPr>
        <p:spPr>
          <a:xfrm>
            <a:off x="10978220" y="3220411"/>
            <a:ext cx="1132964" cy="961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인텔 Optane SSD 905P PCIe (960GB)_이미지">
            <a:extLst>
              <a:ext uri="{FF2B5EF4-FFF2-40B4-BE49-F238E27FC236}">
                <a16:creationId xmlns:a16="http://schemas.microsoft.com/office/drawing/2014/main" id="{4BBE5CAD-AC4E-62BF-9AE5-1DE3D5C4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" y="2705492"/>
            <a:ext cx="2952906" cy="295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67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99AEA-1304-799C-0017-F5C7F2A0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SSD’s</a:t>
            </a:r>
            <a:r>
              <a:rPr lang="ko-KR" altLang="en-US" dirty="0"/>
              <a:t> </a:t>
            </a:r>
            <a:r>
              <a:rPr lang="en-US" altLang="ko-KR" dirty="0"/>
              <a:t>Byte Addressability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172DA-96F9-1441-E75F-B3C9392D1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en-US" altLang="ko-KR" dirty="0" err="1"/>
              <a:t>XPoint</a:t>
            </a:r>
            <a:r>
              <a:rPr lang="en-US" altLang="ko-KR" dirty="0"/>
              <a:t> </a:t>
            </a:r>
            <a:r>
              <a:rPr lang="ko-KR" altLang="en-US" dirty="0"/>
              <a:t>메모리의</a:t>
            </a:r>
            <a:r>
              <a:rPr lang="en-US" altLang="ko-KR" dirty="0"/>
              <a:t> byte addressability</a:t>
            </a:r>
            <a:r>
              <a:rPr lang="ko-KR" altLang="en-US" dirty="0"/>
              <a:t>가 </a:t>
            </a:r>
            <a:r>
              <a:rPr lang="en-US" altLang="ko-KR" dirty="0"/>
              <a:t>Optane SSD</a:t>
            </a:r>
            <a:r>
              <a:rPr lang="ko-KR" altLang="en-US" dirty="0"/>
              <a:t>의 </a:t>
            </a:r>
            <a:r>
              <a:rPr lang="en-US" altLang="ko-KR" dirty="0"/>
              <a:t>tiny access</a:t>
            </a:r>
            <a:r>
              <a:rPr lang="ko-KR" altLang="en-US" dirty="0"/>
              <a:t>를 효율적으로 만드는지에 대한 실험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실제로 </a:t>
            </a:r>
            <a:r>
              <a:rPr lang="en-US" altLang="ko-KR" dirty="0"/>
              <a:t>Byte </a:t>
            </a:r>
            <a:r>
              <a:rPr lang="ko-KR" altLang="en-US" dirty="0"/>
              <a:t>단위 접근 </a:t>
            </a:r>
            <a:r>
              <a:rPr lang="en-US" altLang="ko-KR" dirty="0"/>
              <a:t>X, 4K rand read vs 1K rand read </a:t>
            </a:r>
            <a:r>
              <a:rPr lang="ko-KR" altLang="en-US" dirty="0"/>
              <a:t>비교 실험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8493EB-ABCF-CE17-68BC-B405987F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74029-0720-5DED-03A8-388380E1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3" y="1995994"/>
            <a:ext cx="6190310" cy="179663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233D001-3CE3-C966-D39C-753436AAC5EF}"/>
              </a:ext>
            </a:extLst>
          </p:cNvPr>
          <p:cNvGrpSpPr/>
          <p:nvPr/>
        </p:nvGrpSpPr>
        <p:grpSpPr>
          <a:xfrm>
            <a:off x="550052" y="2497762"/>
            <a:ext cx="6190311" cy="637809"/>
            <a:chOff x="5131479" y="4986438"/>
            <a:chExt cx="6190311" cy="6378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6D8A40E-522C-EBA7-2561-7DD88E32FBD2}"/>
                </a:ext>
              </a:extLst>
            </p:cNvPr>
            <p:cNvSpPr/>
            <p:nvPr/>
          </p:nvSpPr>
          <p:spPr>
            <a:xfrm>
              <a:off x="5131479" y="4986438"/>
              <a:ext cx="6114697" cy="603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1B89F01-1686-8FA3-4672-2911CDF73861}"/>
                </a:ext>
              </a:extLst>
            </p:cNvPr>
            <p:cNvSpPr/>
            <p:nvPr/>
          </p:nvSpPr>
          <p:spPr>
            <a:xfrm>
              <a:off x="5131480" y="4986439"/>
              <a:ext cx="6114697" cy="603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B5E381-CA9C-2032-E602-0280D4D3436B}"/>
                </a:ext>
              </a:extLst>
            </p:cNvPr>
            <p:cNvSpPr/>
            <p:nvPr/>
          </p:nvSpPr>
          <p:spPr>
            <a:xfrm>
              <a:off x="8785781" y="5307291"/>
              <a:ext cx="2460396" cy="2828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D772D6A-DD07-61BE-9286-52A7A3526303}"/>
                </a:ext>
              </a:extLst>
            </p:cNvPr>
            <p:cNvSpPr/>
            <p:nvPr/>
          </p:nvSpPr>
          <p:spPr>
            <a:xfrm flipV="1">
              <a:off x="8814062" y="5555943"/>
              <a:ext cx="2460396" cy="683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6DD925-81F4-15E5-603A-988A50B5E78B}"/>
                </a:ext>
              </a:extLst>
            </p:cNvPr>
            <p:cNvSpPr/>
            <p:nvPr/>
          </p:nvSpPr>
          <p:spPr>
            <a:xfrm flipV="1">
              <a:off x="11246176" y="5338347"/>
              <a:ext cx="75614" cy="25174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43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Optane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9535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44BDE-8976-7ABB-DB8C-6FE80EA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 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637A8-3B45-828C-14E1-B5B1561F7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 PM</a:t>
            </a:r>
            <a:r>
              <a:rPr lang="ko-KR" altLang="en-US" dirty="0"/>
              <a:t>을 사용한 실험을 진행해보고자 함</a:t>
            </a:r>
            <a:endParaRPr lang="en-US" altLang="ko-KR" dirty="0"/>
          </a:p>
          <a:p>
            <a:pPr lvl="1"/>
            <a:r>
              <a:rPr lang="en-US" altLang="ko-KR" dirty="0"/>
              <a:t>Optane PM</a:t>
            </a:r>
            <a:r>
              <a:rPr lang="ko-KR" altLang="en-US" dirty="0"/>
              <a:t>을 </a:t>
            </a:r>
            <a:r>
              <a:rPr lang="en-US" altLang="ko-KR" dirty="0"/>
              <a:t>Storage</a:t>
            </a:r>
            <a:r>
              <a:rPr lang="ko-KR" altLang="en-US" dirty="0"/>
              <a:t>로 사용 가능한지 여부</a:t>
            </a:r>
            <a:endParaRPr lang="en-US" altLang="ko-KR" dirty="0"/>
          </a:p>
          <a:p>
            <a:pPr lvl="1"/>
            <a:r>
              <a:rPr lang="en-US" altLang="ko-KR" dirty="0"/>
              <a:t>Optane SSD</a:t>
            </a:r>
            <a:r>
              <a:rPr lang="ko-KR" altLang="en-US" dirty="0"/>
              <a:t>와의 성능 차이</a:t>
            </a:r>
            <a:endParaRPr lang="en-US" altLang="ko-KR" dirty="0"/>
          </a:p>
          <a:p>
            <a:pPr lvl="1"/>
            <a:r>
              <a:rPr lang="en-US" altLang="ko-KR" dirty="0"/>
              <a:t>Optane PM</a:t>
            </a:r>
            <a:r>
              <a:rPr lang="ko-KR" altLang="en-US" dirty="0"/>
              <a:t>을 정확히 어떻게 사용해야 하는지 등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209599-A022-AC48-553E-B6018CE40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6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937FE-7DD1-80DB-1410-2D5B1686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4DD15-7446-B539-173E-3093A22D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DRAM</a:t>
            </a:r>
            <a:r>
              <a:rPr lang="ko-KR" altLang="en-US" dirty="0"/>
              <a:t>의 수요에 비해 </a:t>
            </a:r>
            <a:r>
              <a:rPr lang="en-US" altLang="ko-KR" dirty="0"/>
              <a:t>scaling </a:t>
            </a:r>
            <a:r>
              <a:rPr lang="ko-KR" altLang="en-US" dirty="0"/>
              <a:t>속도가 느리며</a:t>
            </a:r>
            <a:r>
              <a:rPr lang="en-US" altLang="ko-KR" dirty="0"/>
              <a:t>, </a:t>
            </a:r>
            <a:r>
              <a:rPr lang="ko-KR" altLang="en-US" dirty="0"/>
              <a:t>이를 해결하기 위한 방법이 필요 </a:t>
            </a:r>
            <a:endParaRPr lang="en-US" altLang="ko-KR" dirty="0"/>
          </a:p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r>
              <a:rPr lang="ko-KR" altLang="en-US" dirty="0"/>
              <a:t>은 </a:t>
            </a:r>
            <a:r>
              <a:rPr lang="en-US" altLang="ko-KR" dirty="0"/>
              <a:t>memory tiering</a:t>
            </a:r>
            <a:r>
              <a:rPr lang="ko-KR" altLang="en-US" dirty="0"/>
              <a:t>을 가능하게 함</a:t>
            </a:r>
            <a:endParaRPr lang="en-US" altLang="ko-KR" dirty="0"/>
          </a:p>
          <a:p>
            <a:pPr lvl="1"/>
            <a:r>
              <a:rPr lang="en-US" altLang="ko-KR" dirty="0"/>
              <a:t>hot data</a:t>
            </a:r>
            <a:r>
              <a:rPr lang="ko-KR" altLang="en-US" dirty="0"/>
              <a:t>는 </a:t>
            </a:r>
            <a:r>
              <a:rPr lang="en-US" altLang="ko-KR" dirty="0"/>
              <a:t>DRAM</a:t>
            </a:r>
            <a:r>
              <a:rPr lang="ko-KR" altLang="en-US" dirty="0"/>
              <a:t>을 사용하여 높은 성능 확보</a:t>
            </a:r>
            <a:endParaRPr lang="en-US" altLang="ko-KR" dirty="0"/>
          </a:p>
          <a:p>
            <a:pPr lvl="1"/>
            <a:r>
              <a:rPr lang="en-US" altLang="ko-KR" dirty="0"/>
              <a:t>less-performance-intensive</a:t>
            </a:r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/>
              <a:t>작업을 </a:t>
            </a:r>
            <a:r>
              <a:rPr lang="en-US" altLang="ko-KR" dirty="0"/>
              <a:t>Optane PM</a:t>
            </a:r>
            <a:r>
              <a:rPr lang="ko-KR" altLang="en-US" dirty="0"/>
              <a:t>에서 수행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장점을 가짐</a:t>
            </a:r>
            <a:endParaRPr lang="en-US" altLang="ko-KR" dirty="0"/>
          </a:p>
          <a:p>
            <a:pPr lvl="1"/>
            <a:r>
              <a:rPr lang="ko-KR" altLang="en-US" dirty="0"/>
              <a:t>적은 비용으로 많은 용량의 </a:t>
            </a:r>
            <a:r>
              <a:rPr lang="en-US" altLang="ko-KR" dirty="0"/>
              <a:t>memory</a:t>
            </a:r>
            <a:r>
              <a:rPr lang="ko-KR" altLang="en-US" dirty="0"/>
              <a:t> 확보 가능</a:t>
            </a:r>
            <a:endParaRPr lang="en-US" altLang="ko-KR" dirty="0"/>
          </a:p>
          <a:p>
            <a:pPr lvl="1"/>
            <a:r>
              <a:rPr lang="ko-KR" altLang="en-US" dirty="0"/>
              <a:t>서버당 메모리 및 워크로드 밀도 증가로 인한 유지비용 감소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0ADF3-F774-AFC5-5355-B3D15CF31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B0F27B-A723-C7D2-3300-F5CC6618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279" y="2504312"/>
            <a:ext cx="4074721" cy="39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0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15A3-D0BB-882F-9BF4-85DE758B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03BC9-8005-C83E-2CD9-4D24A0B3D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 PM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가지 모드를 지원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Memory mode</a:t>
            </a:r>
          </a:p>
          <a:p>
            <a:pPr lvl="1"/>
            <a:r>
              <a:rPr lang="en-US" altLang="ko-KR" dirty="0"/>
              <a:t>DDR4 DIMM form factor </a:t>
            </a:r>
            <a:r>
              <a:rPr lang="ko-KR" altLang="en-US" dirty="0"/>
              <a:t>지원</a:t>
            </a:r>
            <a:r>
              <a:rPr lang="en-US" altLang="ko-KR" dirty="0"/>
              <a:t>, Intel</a:t>
            </a:r>
            <a:r>
              <a:rPr lang="ko-KR" altLang="en-US" dirty="0"/>
              <a:t> </a:t>
            </a:r>
            <a:r>
              <a:rPr lang="en-US" altLang="ko-KR" dirty="0"/>
              <a:t>processor-based architecture</a:t>
            </a:r>
            <a:r>
              <a:rPr lang="ko-KR" altLang="en-US" dirty="0"/>
              <a:t>에서 시스템 수정 필요 없음 </a:t>
            </a:r>
            <a:endParaRPr lang="en-US" altLang="ko-KR" dirty="0"/>
          </a:p>
          <a:p>
            <a:pPr lvl="1"/>
            <a:r>
              <a:rPr lang="en-US" altLang="ko-KR" dirty="0"/>
              <a:t>application </a:t>
            </a:r>
            <a:r>
              <a:rPr lang="ko-KR" altLang="en-US" dirty="0"/>
              <a:t>수정 없이 </a:t>
            </a:r>
            <a:r>
              <a:rPr lang="en-US" altLang="ko-KR" dirty="0"/>
              <a:t>large memory capacity </a:t>
            </a:r>
            <a:r>
              <a:rPr lang="ko-KR" altLang="en-US" dirty="0"/>
              <a:t>제공</a:t>
            </a:r>
            <a:r>
              <a:rPr lang="en-US" altLang="ko-KR" dirty="0"/>
              <a:t>, </a:t>
            </a:r>
            <a:r>
              <a:rPr lang="ko-KR" altLang="en-US" dirty="0"/>
              <a:t>워크로드에 따라 </a:t>
            </a:r>
            <a:r>
              <a:rPr lang="en-US" altLang="ko-KR" dirty="0"/>
              <a:t>DRAM</a:t>
            </a:r>
            <a:r>
              <a:rPr lang="ko-KR" altLang="en-US" dirty="0"/>
              <a:t>에 가까운 성능 제공</a:t>
            </a:r>
            <a:endParaRPr lang="en-US" altLang="ko-KR" dirty="0"/>
          </a:p>
          <a:p>
            <a:r>
              <a:rPr lang="en-US" altLang="ko-KR" dirty="0"/>
              <a:t>App Direct Mode </a:t>
            </a:r>
          </a:p>
          <a:p>
            <a:pPr lvl="1"/>
            <a:r>
              <a:rPr lang="en-US" altLang="ko-KR" dirty="0"/>
              <a:t>Optane</a:t>
            </a:r>
            <a:r>
              <a:rPr lang="ko-KR" altLang="en-US" dirty="0"/>
              <a:t> 기술은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CPU</a:t>
            </a:r>
            <a:r>
              <a:rPr lang="ko-KR" altLang="en-US" dirty="0"/>
              <a:t>에 더 가깝게 이동시킬 수 있게 함</a:t>
            </a:r>
            <a:endParaRPr lang="en-US" altLang="ko-KR" dirty="0"/>
          </a:p>
          <a:p>
            <a:pPr lvl="1"/>
            <a:r>
              <a:rPr lang="ko-KR" altLang="en-US" dirty="0"/>
              <a:t>이를 사용하기 위해 소프트웨어는 </a:t>
            </a:r>
            <a:r>
              <a:rPr lang="en-US" altLang="ko-KR" dirty="0"/>
              <a:t>Optane PM</a:t>
            </a:r>
            <a:r>
              <a:rPr lang="ko-KR" altLang="en-US" dirty="0"/>
              <a:t>과 직접 통신하기 위해 </a:t>
            </a:r>
            <a:r>
              <a:rPr lang="en-US" altLang="ko-KR" dirty="0"/>
              <a:t>industry-standard PM </a:t>
            </a:r>
            <a:r>
              <a:rPr lang="ko-KR" altLang="en-US" dirty="0"/>
              <a:t>프로그래밍 모델을 사용할 수 있어야 함 </a:t>
            </a:r>
            <a:endParaRPr lang="en-US" altLang="ko-KR" dirty="0"/>
          </a:p>
          <a:p>
            <a:pPr lvl="1"/>
            <a:r>
              <a:rPr lang="ko-KR" altLang="en-US" dirty="0"/>
              <a:t>이 때 </a:t>
            </a:r>
            <a:r>
              <a:rPr lang="en-US" altLang="ko-KR" dirty="0"/>
              <a:t>Optane PM</a:t>
            </a:r>
            <a:r>
              <a:rPr lang="ko-KR" altLang="en-US" dirty="0"/>
              <a:t>은 비휘발성 메모리로 사용됨에 따라 종료 시 데이터 유지 가능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AE46A-87B5-6523-9097-E6D8555C5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15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86757-F3C3-1944-4B2D-519827D0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00363-211F-EFC0-5AEB-E5CB540CE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백서에 따르면 별 다른 설정 없이</a:t>
            </a:r>
            <a:r>
              <a:rPr lang="en-US" altLang="ko-KR" dirty="0"/>
              <a:t> DDR4 RAM</a:t>
            </a:r>
            <a:r>
              <a:rPr lang="ko-KR" altLang="en-US" dirty="0"/>
              <a:t>으로 이용 가능하다고 함</a:t>
            </a:r>
            <a:endParaRPr lang="en-US" altLang="ko-KR" dirty="0"/>
          </a:p>
          <a:p>
            <a:r>
              <a:rPr lang="en-US" altLang="ko-KR" dirty="0"/>
              <a:t>storage,</a:t>
            </a:r>
            <a:r>
              <a:rPr lang="ko-KR" altLang="en-US" dirty="0"/>
              <a:t> </a:t>
            </a:r>
            <a:r>
              <a:rPr lang="en-US" altLang="ko-KR" dirty="0"/>
              <a:t>memory</a:t>
            </a:r>
            <a:r>
              <a:rPr lang="ko-KR" altLang="en-US" dirty="0"/>
              <a:t> 둘 모두에서 감지되지 않음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89858-E6CD-F093-5239-5DF7AB1E7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4727BA-6B62-3D8F-8402-496EBFE4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10" y="2600262"/>
            <a:ext cx="6096000" cy="1247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D93B84-8186-8B55-4545-B2E799DD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10" y="3921747"/>
            <a:ext cx="10077450" cy="24574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7B9605-7C4D-BFDD-FCB6-C1ED5CDC0806}"/>
              </a:ext>
            </a:extLst>
          </p:cNvPr>
          <p:cNvSpPr/>
          <p:nvPr/>
        </p:nvSpPr>
        <p:spPr>
          <a:xfrm>
            <a:off x="717910" y="5759776"/>
            <a:ext cx="4825924" cy="216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Intel Optane Persistent Memory 100 Series Product Guide &gt; Lenovo Press">
            <a:extLst>
              <a:ext uri="{FF2B5EF4-FFF2-40B4-BE49-F238E27FC236}">
                <a16:creationId xmlns:a16="http://schemas.microsoft.com/office/drawing/2014/main" id="{6581F930-39E1-2131-CCF9-66394E4D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644" y="1781730"/>
            <a:ext cx="2270306" cy="138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4418F8-2329-8A9B-2AB6-A09972A2A510}"/>
              </a:ext>
            </a:extLst>
          </p:cNvPr>
          <p:cNvSpPr txBox="1"/>
          <p:nvPr/>
        </p:nvSpPr>
        <p:spPr>
          <a:xfrm>
            <a:off x="7696038" y="3170336"/>
            <a:ext cx="4495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2"/>
                </a:solidFill>
              </a:rPr>
              <a:t>모델 </a:t>
            </a:r>
            <a:r>
              <a:rPr lang="en-US" altLang="ko-KR" dirty="0">
                <a:solidFill>
                  <a:schemeClr val="tx2"/>
                </a:solidFill>
              </a:rPr>
              <a:t>:</a:t>
            </a:r>
            <a:r>
              <a:rPr lang="en-US" altLang="ko-KR" i="1" dirty="0">
                <a:solidFill>
                  <a:schemeClr val="tx2"/>
                </a:solidFill>
              </a:rPr>
              <a:t> </a:t>
            </a:r>
            <a:r>
              <a:rPr lang="en-US" altLang="ko-KR" b="0" i="1" dirty="0">
                <a:solidFill>
                  <a:schemeClr val="tx2"/>
                </a:solidFill>
                <a:effectLst/>
              </a:rPr>
              <a:t>Intel® Optane™ Persistent Memory 100 Series </a:t>
            </a:r>
            <a:r>
              <a:rPr lang="en-US" altLang="ko-KR" b="0" i="1" dirty="0">
                <a:solidFill>
                  <a:schemeClr val="accent5"/>
                </a:solidFill>
                <a:effectLst/>
              </a:rPr>
              <a:t>128GB Module</a:t>
            </a:r>
          </a:p>
          <a:p>
            <a:pPr lvl="1"/>
            <a:endParaRPr lang="en-US" altLang="ko-KR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666C60-5490-380D-3243-1C5F1A06081C}"/>
              </a:ext>
            </a:extLst>
          </p:cNvPr>
          <p:cNvSpPr txBox="1"/>
          <p:nvPr/>
        </p:nvSpPr>
        <p:spPr>
          <a:xfrm>
            <a:off x="1994170" y="6546715"/>
            <a:ext cx="63424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image: </a:t>
            </a:r>
            <a:r>
              <a:rPr lang="ko-KR" altLang="en-US" sz="900" dirty="0"/>
              <a:t>https://lenovopress.lenovo.com/lp1066-intel-optane-persistent-memory-100-series</a:t>
            </a:r>
          </a:p>
        </p:txBody>
      </p:sp>
    </p:spTree>
    <p:extLst>
      <p:ext uri="{BB962C8B-B14F-4D97-AF65-F5344CB8AC3E}">
        <p14:creationId xmlns:p14="http://schemas.microsoft.com/office/powerpoint/2010/main" val="239486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7F29D-89AD-140C-9184-0E95A68D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Further Explanation - p.12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6EC911-7F5A-3A3E-1199-15A9967D7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Interleaving degree</a:t>
            </a:r>
            <a:r>
              <a:rPr lang="en-US" altLang="ko-KR" dirty="0"/>
              <a:t>: the number of domains at the same level. The interleaving degree is essentially determined by the redundancy of the resources (e.g. channels)</a:t>
            </a:r>
          </a:p>
          <a:p>
            <a:r>
              <a:rPr lang="en-US" altLang="ko-KR" dirty="0"/>
              <a:t>Channel = 7 (</a:t>
            </a:r>
            <a:r>
              <a:rPr lang="en-US" altLang="ko-KR" dirty="0" err="1"/>
              <a:t>AnandTech</a:t>
            </a:r>
            <a:r>
              <a:rPr lang="en-US" altLang="ko-KR" dirty="0"/>
              <a:t>, computer hardware online magazine since 1997)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FD3022-3D3E-AA14-32CA-B8CFBAE77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838AB4E-76B5-66AC-0C37-5C1546DD1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1ABE5E-C4FD-02AE-7918-5BE92F67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51" y="2753031"/>
            <a:ext cx="2767966" cy="36339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D7B184-1DA9-4E0C-18F8-245321F6EE83}"/>
              </a:ext>
            </a:extLst>
          </p:cNvPr>
          <p:cNvSpPr/>
          <p:nvPr/>
        </p:nvSpPr>
        <p:spPr>
          <a:xfrm>
            <a:off x="462116" y="5850194"/>
            <a:ext cx="1897626" cy="50144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1D097E-11D5-3883-32E6-201F22F4AA75}"/>
              </a:ext>
            </a:extLst>
          </p:cNvPr>
          <p:cNvCxnSpPr>
            <a:cxnSpLocks/>
          </p:cNvCxnSpPr>
          <p:nvPr/>
        </p:nvCxnSpPr>
        <p:spPr>
          <a:xfrm flipV="1">
            <a:off x="2359742" y="3283028"/>
            <a:ext cx="2254151" cy="2567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044A714-2AF5-6E2C-D0B5-612222A1E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99" y="3283028"/>
            <a:ext cx="7306695" cy="17433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58C2E3-A148-0220-F6A2-F15A9427095F}"/>
              </a:ext>
            </a:extLst>
          </p:cNvPr>
          <p:cNvCxnSpPr>
            <a:cxnSpLocks/>
          </p:cNvCxnSpPr>
          <p:nvPr/>
        </p:nvCxnSpPr>
        <p:spPr>
          <a:xfrm flipV="1">
            <a:off x="2403319" y="5026346"/>
            <a:ext cx="2210574" cy="1310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625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427FE-B6EB-21BF-0AC7-81ECA4C5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74B5B-F02B-9819-966D-DE802F6B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dmidecode</a:t>
            </a:r>
            <a:r>
              <a:rPr lang="ko-KR" altLang="en-US" dirty="0"/>
              <a:t>를 통해 </a:t>
            </a:r>
            <a:r>
              <a:rPr lang="en-US" altLang="ko-KR" dirty="0"/>
              <a:t>Optane PM</a:t>
            </a:r>
            <a:r>
              <a:rPr lang="ko-KR" altLang="en-US" dirty="0"/>
              <a:t>을 인식하는지 확인 </a:t>
            </a:r>
            <a:endParaRPr lang="en-US" altLang="ko-KR" dirty="0"/>
          </a:p>
          <a:p>
            <a:r>
              <a:rPr lang="ko-KR" altLang="en-US" dirty="0"/>
              <a:t>인식은 하지만 </a:t>
            </a:r>
            <a:r>
              <a:rPr lang="en-US" altLang="ko-KR" dirty="0"/>
              <a:t>Type: </a:t>
            </a:r>
            <a:r>
              <a:rPr lang="ko-KR" altLang="en-US" dirty="0"/>
              <a:t> </a:t>
            </a:r>
            <a:r>
              <a:rPr lang="en-US" altLang="ko-KR" dirty="0"/>
              <a:t>&lt;OUT OF SPEC&gt;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243F6-CCBE-B3D2-04F3-3948CD0C1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0E7B8-64B6-E22A-B6CF-04FE14A5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"/>
          <a:stretch/>
        </p:blipFill>
        <p:spPr>
          <a:xfrm>
            <a:off x="5741375" y="2188531"/>
            <a:ext cx="5777805" cy="4277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CC2C7E-073D-8281-CE5A-79B020C0B8D2}"/>
              </a:ext>
            </a:extLst>
          </p:cNvPr>
          <p:cNvSpPr/>
          <p:nvPr/>
        </p:nvSpPr>
        <p:spPr>
          <a:xfrm>
            <a:off x="6078582" y="3553096"/>
            <a:ext cx="2455817" cy="15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5B6A2D-CEF2-3FFE-81CF-61536905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82" y="2180530"/>
            <a:ext cx="3944451" cy="42691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D3495-1C17-C039-1991-35BF336A2FB0}"/>
              </a:ext>
            </a:extLst>
          </p:cNvPr>
          <p:cNvSpPr/>
          <p:nvPr/>
        </p:nvSpPr>
        <p:spPr>
          <a:xfrm>
            <a:off x="1463039" y="3553096"/>
            <a:ext cx="2455817" cy="15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3B1A1F-D495-9069-BC90-97AAD8CE15EA}"/>
              </a:ext>
            </a:extLst>
          </p:cNvPr>
          <p:cNvSpPr/>
          <p:nvPr/>
        </p:nvSpPr>
        <p:spPr>
          <a:xfrm>
            <a:off x="1463039" y="5073708"/>
            <a:ext cx="2455817" cy="15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9DE436-0E1D-DC21-74E6-354123F54E5E}"/>
              </a:ext>
            </a:extLst>
          </p:cNvPr>
          <p:cNvSpPr/>
          <p:nvPr/>
        </p:nvSpPr>
        <p:spPr>
          <a:xfrm>
            <a:off x="6174460" y="5028867"/>
            <a:ext cx="2708283" cy="15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98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BFDC-B00C-E577-93C6-A7EB8688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5C6635-684A-46D7-97B7-94BD1613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개인 </a:t>
            </a:r>
            <a:r>
              <a:rPr lang="en-US" altLang="ko-KR" dirty="0"/>
              <a:t>PC</a:t>
            </a:r>
            <a:r>
              <a:rPr lang="ko-KR" altLang="en-US" dirty="0"/>
              <a:t>에 연결이 가능한지 확인 </a:t>
            </a:r>
            <a:endParaRPr lang="en-US" altLang="ko-KR" dirty="0"/>
          </a:p>
          <a:p>
            <a:r>
              <a:rPr lang="ko-KR" altLang="en-US" dirty="0"/>
              <a:t>부팅 불가능</a:t>
            </a:r>
            <a:endParaRPr lang="en-US" altLang="ko-KR" dirty="0"/>
          </a:p>
          <a:p>
            <a:pPr lvl="1"/>
            <a:r>
              <a:rPr lang="en-US" altLang="ko-KR" dirty="0"/>
              <a:t>Quick Start Guide</a:t>
            </a:r>
            <a:r>
              <a:rPr lang="ko-KR" altLang="en-US" dirty="0"/>
              <a:t>에 따르면 </a:t>
            </a:r>
            <a:r>
              <a:rPr lang="en-US" altLang="ko-KR" dirty="0"/>
              <a:t>Intel Xeon Processor</a:t>
            </a:r>
            <a:r>
              <a:rPr lang="ko-KR" altLang="en-US" dirty="0"/>
              <a:t>가 필요 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CB2D8-9560-87E0-AEDA-3EFC6FFEF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A3968B-3212-CA5F-5F12-3ED40725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026" y="2636520"/>
            <a:ext cx="5044557" cy="37834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2F7BBC-4F8D-B701-6B88-B111F02D4764}"/>
              </a:ext>
            </a:extLst>
          </p:cNvPr>
          <p:cNvSpPr/>
          <p:nvPr/>
        </p:nvSpPr>
        <p:spPr>
          <a:xfrm>
            <a:off x="7563908" y="4909568"/>
            <a:ext cx="744069" cy="57172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3D58C-2326-14AE-74FB-82F18BBC8C1B}"/>
              </a:ext>
            </a:extLst>
          </p:cNvPr>
          <p:cNvSpPr txBox="1"/>
          <p:nvPr/>
        </p:nvSpPr>
        <p:spPr>
          <a:xfrm>
            <a:off x="6853026" y="5604141"/>
            <a:ext cx="290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FFFF00"/>
                </a:solidFill>
              </a:rPr>
              <a:t>DRAM</a:t>
            </a:r>
            <a:r>
              <a:rPr lang="ko-KR" altLang="en-US" dirty="0">
                <a:solidFill>
                  <a:srgbClr val="FFFF00"/>
                </a:solidFill>
              </a:rPr>
              <a:t>에서 문제 발생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4061E2-3999-77C5-B491-19A0E194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3841"/>
            <a:ext cx="6853026" cy="17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DDB54-60DD-0551-4138-8080CDB9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C793-B675-3440-CDBC-D227C94C1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펌웨어 업데이트가 요구됨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위해 </a:t>
            </a:r>
            <a:r>
              <a:rPr lang="en-US" altLang="ko-KR" dirty="0" err="1"/>
              <a:t>ipmctl</a:t>
            </a:r>
            <a:r>
              <a:rPr lang="en-US" altLang="ko-KR" dirty="0"/>
              <a:t>(Intel Persistent Memory Control) </a:t>
            </a:r>
            <a:r>
              <a:rPr lang="ko-KR" altLang="en-US" dirty="0"/>
              <a:t>설치 </a:t>
            </a:r>
            <a:endParaRPr lang="en-US" altLang="ko-KR" dirty="0"/>
          </a:p>
          <a:p>
            <a:pPr lvl="1"/>
            <a:r>
              <a:rPr lang="en-US" altLang="ko-KR" dirty="0"/>
              <a:t>Intel</a:t>
            </a:r>
            <a:r>
              <a:rPr lang="ko-KR" altLang="en-US" dirty="0"/>
              <a:t>에서 제작 및 유지보수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Optane</a:t>
            </a:r>
            <a:r>
              <a:rPr lang="ko-KR" altLang="en-US" dirty="0"/>
              <a:t>을 관리하기 위한 오픈소스</a:t>
            </a:r>
            <a:r>
              <a:rPr lang="en-US" altLang="ko-KR" dirty="0"/>
              <a:t> </a:t>
            </a:r>
            <a:r>
              <a:rPr lang="ko-KR" altLang="en-US" dirty="0"/>
              <a:t>유틸리티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35FDD-C13B-6A3B-D3FF-989AEA673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9F4EC4-DFB7-67A3-C5E7-DF4D6990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6" y="1590539"/>
            <a:ext cx="7516570" cy="21749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BC3C6F-7CC3-B717-6109-A79FACA7F673}"/>
              </a:ext>
            </a:extLst>
          </p:cNvPr>
          <p:cNvSpPr/>
          <p:nvPr/>
        </p:nvSpPr>
        <p:spPr>
          <a:xfrm>
            <a:off x="1288869" y="2044338"/>
            <a:ext cx="6200502" cy="446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07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78872-3E67-8D04-9C9A-C08E9417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C38-1E0E-BB46-33E7-A2182CD3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</a:t>
            </a:r>
            <a:r>
              <a:rPr lang="ko-KR" altLang="en-US" dirty="0"/>
              <a:t>소스코드 다운로드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750C2-652D-C4FA-7B82-BF3AFCDF4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E61D05-E1C5-FB66-FD1C-FE6E4913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68" y="866126"/>
            <a:ext cx="5966806" cy="55355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4ADE30-4916-A2E6-9702-91AD8CDFA525}"/>
              </a:ext>
            </a:extLst>
          </p:cNvPr>
          <p:cNvSpPr/>
          <p:nvPr/>
        </p:nvSpPr>
        <p:spPr>
          <a:xfrm>
            <a:off x="6322422" y="2751909"/>
            <a:ext cx="5050971" cy="128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5C8D90-59A3-D643-4D16-DFA4817BF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854327"/>
            <a:ext cx="5816204" cy="1276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7A435-8A7C-C6C3-3515-07374C55D7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" b="39703"/>
          <a:stretch/>
        </p:blipFill>
        <p:spPr>
          <a:xfrm>
            <a:off x="205740" y="3130440"/>
            <a:ext cx="5816204" cy="13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04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78872-3E67-8D04-9C9A-C08E9417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C38-1E0E-BB46-33E7-A2182CD3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 파일에 권한 부여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업데이트 수행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750C2-652D-C4FA-7B82-BF3AFCDF4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E61D05-E1C5-FB66-FD1C-FE6E4913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68" y="866126"/>
            <a:ext cx="5966806" cy="55355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4ADE30-4916-A2E6-9702-91AD8CDFA525}"/>
              </a:ext>
            </a:extLst>
          </p:cNvPr>
          <p:cNvSpPr/>
          <p:nvPr/>
        </p:nvSpPr>
        <p:spPr>
          <a:xfrm>
            <a:off x="6322422" y="3988526"/>
            <a:ext cx="5050971" cy="757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C7DB58-30F8-BA42-CD47-CC4AEEC58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39" b="13206"/>
          <a:stretch/>
        </p:blipFill>
        <p:spPr>
          <a:xfrm>
            <a:off x="353968" y="1672045"/>
            <a:ext cx="5642626" cy="1480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F0C90D-185D-C2FD-7B93-8CEE11EE84B4}"/>
              </a:ext>
            </a:extLst>
          </p:cNvPr>
          <p:cNvSpPr/>
          <p:nvPr/>
        </p:nvSpPr>
        <p:spPr>
          <a:xfrm>
            <a:off x="6322422" y="4807132"/>
            <a:ext cx="5303521" cy="795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85DED9-90E7-B107-5310-C9C7306E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8" y="2832191"/>
            <a:ext cx="42862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8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78872-3E67-8D04-9C9A-C08E9417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C38-1E0E-BB46-33E7-A2182CD3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버전 확인 후 컴파일 수행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750C2-652D-C4FA-7B82-BF3AFCDF4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E61D05-E1C5-FB66-FD1C-FE6E4913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68" y="866126"/>
            <a:ext cx="5966806" cy="55355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4ADE30-4916-A2E6-9702-91AD8CDFA525}"/>
              </a:ext>
            </a:extLst>
          </p:cNvPr>
          <p:cNvSpPr/>
          <p:nvPr/>
        </p:nvSpPr>
        <p:spPr>
          <a:xfrm>
            <a:off x="6322422" y="5556068"/>
            <a:ext cx="5050971" cy="714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29302C-D54D-CB61-574F-988109FF8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0" t="-768" r="1120" b="768"/>
          <a:stretch/>
        </p:blipFill>
        <p:spPr>
          <a:xfrm>
            <a:off x="228600" y="1601897"/>
            <a:ext cx="5791233" cy="18271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90F7-FB64-DF62-E7CB-F3C83FBF904A}"/>
              </a:ext>
            </a:extLst>
          </p:cNvPr>
          <p:cNvSpPr/>
          <p:nvPr/>
        </p:nvSpPr>
        <p:spPr>
          <a:xfrm>
            <a:off x="228600" y="1881052"/>
            <a:ext cx="2558143" cy="182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40F311-3115-045A-2ABE-0CA29AF2E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281"/>
          <a:stretch/>
        </p:blipFill>
        <p:spPr>
          <a:xfrm>
            <a:off x="436512" y="3972343"/>
            <a:ext cx="4106754" cy="22978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D5FF61-571A-F572-9702-A1E5B0A5B12E}"/>
              </a:ext>
            </a:extLst>
          </p:cNvPr>
          <p:cNvSpPr/>
          <p:nvPr/>
        </p:nvSpPr>
        <p:spPr>
          <a:xfrm>
            <a:off x="714103" y="4789715"/>
            <a:ext cx="3587931" cy="3135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634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78872-3E67-8D04-9C9A-C08E9417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C38-1E0E-BB46-33E7-A2182CD3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버전 확인 후 컴파일 수행  </a:t>
            </a:r>
            <a:endParaRPr lang="en-US" altLang="ko-KR" dirty="0"/>
          </a:p>
          <a:p>
            <a:r>
              <a:rPr lang="ko-KR" altLang="en-US" dirty="0"/>
              <a:t>컴파일 실패 원인 분석 실패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750C2-652D-C4FA-7B82-BF3AFCDF4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E61D05-E1C5-FB66-FD1C-FE6E4913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68" y="866126"/>
            <a:ext cx="5966806" cy="55355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4ADE30-4916-A2E6-9702-91AD8CDFA525}"/>
              </a:ext>
            </a:extLst>
          </p:cNvPr>
          <p:cNvSpPr/>
          <p:nvPr/>
        </p:nvSpPr>
        <p:spPr>
          <a:xfrm>
            <a:off x="6322422" y="5556068"/>
            <a:ext cx="5050971" cy="714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D857B5-C449-9CCB-D141-553D0E69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65341"/>
            <a:ext cx="5829368" cy="8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4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6DEF-FCEA-BCEC-210D-958B39D9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16E4F-8C62-16C3-714B-AF994DA5E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진행을 위해 </a:t>
            </a:r>
            <a:r>
              <a:rPr lang="en-US" altLang="ko-KR" dirty="0"/>
              <a:t>apt</a:t>
            </a:r>
            <a:r>
              <a:rPr lang="ko-KR" altLang="en-US" dirty="0"/>
              <a:t> </a:t>
            </a:r>
            <a:r>
              <a:rPr lang="en-US" altLang="ko-KR" dirty="0"/>
              <a:t>install </a:t>
            </a:r>
            <a:r>
              <a:rPr lang="ko-KR" altLang="en-US" dirty="0"/>
              <a:t>수행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0D318-1DAB-48C5-C528-CE5C106AC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1D9D8-2620-5F34-17A5-585C80E9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4" y="1674861"/>
            <a:ext cx="7944959" cy="1886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79A700-46A8-475F-6BF1-A5FD52C48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1"/>
          <a:stretch/>
        </p:blipFill>
        <p:spPr>
          <a:xfrm>
            <a:off x="390514" y="3683193"/>
            <a:ext cx="7849996" cy="25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55BAF-E3E2-5CBB-3FFB-33DFB089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7E61F-2D8A-191B-2B70-8F1BD9535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show –</a:t>
            </a:r>
            <a:r>
              <a:rPr lang="en-US" altLang="ko-KR" dirty="0" err="1"/>
              <a:t>dimm</a:t>
            </a:r>
            <a:r>
              <a:rPr lang="ko-KR" altLang="en-US" dirty="0"/>
              <a:t> 명령을 통해 </a:t>
            </a:r>
            <a:r>
              <a:rPr lang="en-US" altLang="ko-KR" dirty="0"/>
              <a:t>Optane PM</a:t>
            </a:r>
            <a:r>
              <a:rPr lang="ko-KR" altLang="en-US" dirty="0"/>
              <a:t>이 정상적으로 인식됨을 확인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설치된 장치 및 설정 상태 확인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D9B5F4-A58D-0DBF-D1A2-628C554D9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769138-4482-23F7-8E81-CE98850E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695586"/>
            <a:ext cx="5619750" cy="923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D9DD3E-58F5-541B-390A-7513ED3E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388009"/>
            <a:ext cx="7391400" cy="2838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2C686F3-B5C2-8225-814E-49446BEDA949}"/>
              </a:ext>
            </a:extLst>
          </p:cNvPr>
          <p:cNvSpPr/>
          <p:nvPr/>
        </p:nvSpPr>
        <p:spPr>
          <a:xfrm>
            <a:off x="476250" y="3934437"/>
            <a:ext cx="5050971" cy="20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91224-D09D-8F8C-4486-3873378DECCC}"/>
              </a:ext>
            </a:extLst>
          </p:cNvPr>
          <p:cNvSpPr/>
          <p:nvPr/>
        </p:nvSpPr>
        <p:spPr>
          <a:xfrm>
            <a:off x="476250" y="4148115"/>
            <a:ext cx="5050971" cy="323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E1312-8A7E-D8EE-139E-1CB13111E9DA}"/>
              </a:ext>
            </a:extLst>
          </p:cNvPr>
          <p:cNvSpPr txBox="1"/>
          <p:nvPr/>
        </p:nvSpPr>
        <p:spPr>
          <a:xfrm>
            <a:off x="135255" y="3867889"/>
            <a:ext cx="47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D1A03-47F7-13E2-D12F-74FBACAEB055}"/>
              </a:ext>
            </a:extLst>
          </p:cNvPr>
          <p:cNvSpPr txBox="1"/>
          <p:nvPr/>
        </p:nvSpPr>
        <p:spPr>
          <a:xfrm>
            <a:off x="8086325" y="3663392"/>
            <a:ext cx="362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2"/>
                </a:solidFill>
              </a:rPr>
              <a:t>Memory Mode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2"/>
              </a:solidFill>
            </a:endParaRPr>
          </a:p>
          <a:p>
            <a:r>
              <a:rPr lang="en-US" altLang="ko-KR" dirty="0">
                <a:solidFill>
                  <a:schemeClr val="tx2"/>
                </a:solidFill>
              </a:rPr>
              <a:t>2. App Direct Mode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4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BE3A6-295A-26B1-AD1E-8DECF1C6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05E54-3400-7DAF-C9C3-96E91AB0B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ko-KR" altLang="en-US" dirty="0"/>
              <a:t>을 통해 </a:t>
            </a:r>
            <a:r>
              <a:rPr lang="en-US" altLang="ko-KR" dirty="0"/>
              <a:t>Memory Mode</a:t>
            </a:r>
            <a:r>
              <a:rPr lang="ko-KR" altLang="en-US" dirty="0"/>
              <a:t>로 </a:t>
            </a:r>
            <a:r>
              <a:rPr lang="en-US" altLang="ko-KR" dirty="0"/>
              <a:t>PM</a:t>
            </a:r>
            <a:r>
              <a:rPr lang="ko-KR" altLang="en-US" dirty="0"/>
              <a:t>을 설정하기 위한 명령 수행 </a:t>
            </a:r>
            <a:endParaRPr lang="en-US" altLang="ko-KR" dirty="0"/>
          </a:p>
          <a:p>
            <a:r>
              <a:rPr lang="ko-KR" altLang="en-US" dirty="0"/>
              <a:t>오류 발생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43427C-EC2E-5BB5-EEE2-C84D76870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C28A03-1DAE-5A1C-426C-AAA58C04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1" y="2420677"/>
            <a:ext cx="11752178" cy="201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5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F1529-8A15-F5DB-C5B2-9BEC789D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Explanation – p.17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8BC35-CB5A-85B6-2DDE-F735A4A1E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99F998-1CA8-6DBF-91F7-B8B61B0A4FAD}"/>
              </a:ext>
            </a:extLst>
          </p:cNvPr>
          <p:cNvSpPr/>
          <p:nvPr/>
        </p:nvSpPr>
        <p:spPr>
          <a:xfrm>
            <a:off x="444909" y="18779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148BD4-D0B6-7248-6DBF-2163A360FB56}"/>
              </a:ext>
            </a:extLst>
          </p:cNvPr>
          <p:cNvSpPr/>
          <p:nvPr/>
        </p:nvSpPr>
        <p:spPr>
          <a:xfrm>
            <a:off x="336754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A31615-ECD4-2670-4EBD-61139DD68321}"/>
              </a:ext>
            </a:extLst>
          </p:cNvPr>
          <p:cNvSpPr/>
          <p:nvPr/>
        </p:nvSpPr>
        <p:spPr>
          <a:xfrm>
            <a:off x="444909" y="2526890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D3D4A6-09DE-3B2D-F465-BDA11E9A7BBE}"/>
              </a:ext>
            </a:extLst>
          </p:cNvPr>
          <p:cNvSpPr/>
          <p:nvPr/>
        </p:nvSpPr>
        <p:spPr>
          <a:xfrm>
            <a:off x="444909" y="31733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34D82B-26DC-2DEF-11A6-229F03DF15AA}"/>
              </a:ext>
            </a:extLst>
          </p:cNvPr>
          <p:cNvSpPr/>
          <p:nvPr/>
        </p:nvSpPr>
        <p:spPr>
          <a:xfrm>
            <a:off x="444909" y="3819832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9F7BEF-FE48-7465-F39F-5FDF23E522C1}"/>
              </a:ext>
            </a:extLst>
          </p:cNvPr>
          <p:cNvSpPr/>
          <p:nvPr/>
        </p:nvSpPr>
        <p:spPr>
          <a:xfrm>
            <a:off x="444909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75812E-64C3-7D80-F310-5330FF0BD99B}"/>
              </a:ext>
            </a:extLst>
          </p:cNvPr>
          <p:cNvSpPr/>
          <p:nvPr/>
        </p:nvSpPr>
        <p:spPr>
          <a:xfrm>
            <a:off x="2138516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D127AE-3707-48E6-3DEA-72620C141327}"/>
              </a:ext>
            </a:extLst>
          </p:cNvPr>
          <p:cNvSpPr/>
          <p:nvPr/>
        </p:nvSpPr>
        <p:spPr>
          <a:xfrm>
            <a:off x="2030361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932523-0265-5911-ED9D-38FEBC9F9226}"/>
              </a:ext>
            </a:extLst>
          </p:cNvPr>
          <p:cNvSpPr/>
          <p:nvPr/>
        </p:nvSpPr>
        <p:spPr>
          <a:xfrm>
            <a:off x="2138516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0E18A7-2974-9B11-619E-F9BB0895FF22}"/>
              </a:ext>
            </a:extLst>
          </p:cNvPr>
          <p:cNvSpPr/>
          <p:nvPr/>
        </p:nvSpPr>
        <p:spPr>
          <a:xfrm>
            <a:off x="2138516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0379F9-0BBE-89C1-BCD8-555080FFA759}"/>
              </a:ext>
            </a:extLst>
          </p:cNvPr>
          <p:cNvSpPr/>
          <p:nvPr/>
        </p:nvSpPr>
        <p:spPr>
          <a:xfrm>
            <a:off x="2138516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262BAA-26CC-E21A-4354-D2ABA047DA8B}"/>
              </a:ext>
            </a:extLst>
          </p:cNvPr>
          <p:cNvSpPr/>
          <p:nvPr/>
        </p:nvSpPr>
        <p:spPr>
          <a:xfrm>
            <a:off x="2138516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16EF840-9C12-B789-FF81-3EFEE9DE8FAD}"/>
              </a:ext>
            </a:extLst>
          </p:cNvPr>
          <p:cNvSpPr/>
          <p:nvPr/>
        </p:nvSpPr>
        <p:spPr>
          <a:xfrm>
            <a:off x="3832123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E08028-0CDD-0393-2C22-AB06BEC6A1C5}"/>
              </a:ext>
            </a:extLst>
          </p:cNvPr>
          <p:cNvSpPr/>
          <p:nvPr/>
        </p:nvSpPr>
        <p:spPr>
          <a:xfrm>
            <a:off x="3723968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C0FD9C-2A68-1F5B-077B-720194A6DFF4}"/>
              </a:ext>
            </a:extLst>
          </p:cNvPr>
          <p:cNvSpPr/>
          <p:nvPr/>
        </p:nvSpPr>
        <p:spPr>
          <a:xfrm>
            <a:off x="3832123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F56F30-C9BD-A650-2CFC-0FCCF9BDA92E}"/>
              </a:ext>
            </a:extLst>
          </p:cNvPr>
          <p:cNvSpPr/>
          <p:nvPr/>
        </p:nvSpPr>
        <p:spPr>
          <a:xfrm>
            <a:off x="3832123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90A43BF-C6C2-C56D-DBEA-9C442CD6C4B3}"/>
              </a:ext>
            </a:extLst>
          </p:cNvPr>
          <p:cNvSpPr/>
          <p:nvPr/>
        </p:nvSpPr>
        <p:spPr>
          <a:xfrm>
            <a:off x="3832123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FB50E1-3FA9-C567-3529-5C0674E1DE59}"/>
              </a:ext>
            </a:extLst>
          </p:cNvPr>
          <p:cNvSpPr/>
          <p:nvPr/>
        </p:nvSpPr>
        <p:spPr>
          <a:xfrm>
            <a:off x="3832123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152841-60DC-DF75-E20A-265C5437DCB5}"/>
              </a:ext>
            </a:extLst>
          </p:cNvPr>
          <p:cNvSpPr/>
          <p:nvPr/>
        </p:nvSpPr>
        <p:spPr>
          <a:xfrm>
            <a:off x="5525730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0965188-F154-670E-D033-5E20B87FFB30}"/>
              </a:ext>
            </a:extLst>
          </p:cNvPr>
          <p:cNvSpPr/>
          <p:nvPr/>
        </p:nvSpPr>
        <p:spPr>
          <a:xfrm>
            <a:off x="5417575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CE1FDE-3410-8110-6FF7-A86C775D36AF}"/>
              </a:ext>
            </a:extLst>
          </p:cNvPr>
          <p:cNvSpPr/>
          <p:nvPr/>
        </p:nvSpPr>
        <p:spPr>
          <a:xfrm>
            <a:off x="5525730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C40B794-5EEC-4146-296E-FC3D62C5A3A9}"/>
              </a:ext>
            </a:extLst>
          </p:cNvPr>
          <p:cNvSpPr/>
          <p:nvPr/>
        </p:nvSpPr>
        <p:spPr>
          <a:xfrm>
            <a:off x="5525730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D1AA2DF-D2A6-C244-E559-8DE21BF8F5B3}"/>
              </a:ext>
            </a:extLst>
          </p:cNvPr>
          <p:cNvSpPr/>
          <p:nvPr/>
        </p:nvSpPr>
        <p:spPr>
          <a:xfrm>
            <a:off x="5525730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66C76F5-75A8-3B5A-3EFA-E522A049756B}"/>
              </a:ext>
            </a:extLst>
          </p:cNvPr>
          <p:cNvSpPr/>
          <p:nvPr/>
        </p:nvSpPr>
        <p:spPr>
          <a:xfrm>
            <a:off x="5525730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920E633-B117-D955-925F-0471A8C89D2C}"/>
              </a:ext>
            </a:extLst>
          </p:cNvPr>
          <p:cNvSpPr/>
          <p:nvPr/>
        </p:nvSpPr>
        <p:spPr>
          <a:xfrm>
            <a:off x="7219337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38DE1DA-046D-C0AE-2E5F-BA187DB1A551}"/>
              </a:ext>
            </a:extLst>
          </p:cNvPr>
          <p:cNvSpPr/>
          <p:nvPr/>
        </p:nvSpPr>
        <p:spPr>
          <a:xfrm>
            <a:off x="7111182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18840C-3F8B-F83B-231B-5E7434BA7EF4}"/>
              </a:ext>
            </a:extLst>
          </p:cNvPr>
          <p:cNvSpPr/>
          <p:nvPr/>
        </p:nvSpPr>
        <p:spPr>
          <a:xfrm>
            <a:off x="7219337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E66D9B-F72F-9BAF-CA22-1D88BC3D1FF2}"/>
              </a:ext>
            </a:extLst>
          </p:cNvPr>
          <p:cNvSpPr/>
          <p:nvPr/>
        </p:nvSpPr>
        <p:spPr>
          <a:xfrm>
            <a:off x="7219337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E2FD5-3BD7-D180-34D8-318AF80B0455}"/>
              </a:ext>
            </a:extLst>
          </p:cNvPr>
          <p:cNvSpPr/>
          <p:nvPr/>
        </p:nvSpPr>
        <p:spPr>
          <a:xfrm>
            <a:off x="7219337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C3675B1-321E-055A-D4DB-6B867C62099A}"/>
              </a:ext>
            </a:extLst>
          </p:cNvPr>
          <p:cNvSpPr/>
          <p:nvPr/>
        </p:nvSpPr>
        <p:spPr>
          <a:xfrm>
            <a:off x="7219337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E873DD-3CED-D43B-F268-8359FB823D8E}"/>
              </a:ext>
            </a:extLst>
          </p:cNvPr>
          <p:cNvSpPr/>
          <p:nvPr/>
        </p:nvSpPr>
        <p:spPr>
          <a:xfrm>
            <a:off x="8912944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B8C4D1-CADB-4167-41B5-0CDC399D390C}"/>
              </a:ext>
            </a:extLst>
          </p:cNvPr>
          <p:cNvSpPr/>
          <p:nvPr/>
        </p:nvSpPr>
        <p:spPr>
          <a:xfrm>
            <a:off x="8804789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913EB09-B056-5157-1064-CF4CDAAB3D2D}"/>
              </a:ext>
            </a:extLst>
          </p:cNvPr>
          <p:cNvSpPr/>
          <p:nvPr/>
        </p:nvSpPr>
        <p:spPr>
          <a:xfrm>
            <a:off x="8912944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E02167E-54ED-225D-FD87-CB7C94BD1DAE}"/>
              </a:ext>
            </a:extLst>
          </p:cNvPr>
          <p:cNvSpPr/>
          <p:nvPr/>
        </p:nvSpPr>
        <p:spPr>
          <a:xfrm>
            <a:off x="8912944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B2BED83-6C31-4F78-03D1-BFF5437E9091}"/>
              </a:ext>
            </a:extLst>
          </p:cNvPr>
          <p:cNvSpPr/>
          <p:nvPr/>
        </p:nvSpPr>
        <p:spPr>
          <a:xfrm>
            <a:off x="8912944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571B5-C089-91CA-E237-D612291323BB}"/>
              </a:ext>
            </a:extLst>
          </p:cNvPr>
          <p:cNvSpPr/>
          <p:nvPr/>
        </p:nvSpPr>
        <p:spPr>
          <a:xfrm>
            <a:off x="8912944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E7542B-2F26-1FDB-E351-7940DB4AD63A}"/>
              </a:ext>
            </a:extLst>
          </p:cNvPr>
          <p:cNvSpPr/>
          <p:nvPr/>
        </p:nvSpPr>
        <p:spPr>
          <a:xfrm>
            <a:off x="10606551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D0D62C-8423-787D-4766-11D8B6B89F9E}"/>
              </a:ext>
            </a:extLst>
          </p:cNvPr>
          <p:cNvSpPr/>
          <p:nvPr/>
        </p:nvSpPr>
        <p:spPr>
          <a:xfrm>
            <a:off x="10498396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CD8F39D-472E-4258-0E5E-81CB70C90C28}"/>
              </a:ext>
            </a:extLst>
          </p:cNvPr>
          <p:cNvSpPr/>
          <p:nvPr/>
        </p:nvSpPr>
        <p:spPr>
          <a:xfrm>
            <a:off x="10606551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D15A0C4-E758-6440-E529-20E07A69FF58}"/>
              </a:ext>
            </a:extLst>
          </p:cNvPr>
          <p:cNvSpPr/>
          <p:nvPr/>
        </p:nvSpPr>
        <p:spPr>
          <a:xfrm>
            <a:off x="10606551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09EF3D0-4ECE-515F-3139-A9029C8F3D33}"/>
              </a:ext>
            </a:extLst>
          </p:cNvPr>
          <p:cNvSpPr/>
          <p:nvPr/>
        </p:nvSpPr>
        <p:spPr>
          <a:xfrm>
            <a:off x="10606551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CD8C124-E3C1-6E84-051C-1848E2BCB9E0}"/>
              </a:ext>
            </a:extLst>
          </p:cNvPr>
          <p:cNvSpPr/>
          <p:nvPr/>
        </p:nvSpPr>
        <p:spPr>
          <a:xfrm>
            <a:off x="10606551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93CC70AD-CF07-7C6B-BCB8-87D43A5C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en-US" altLang="ko-KR" dirty="0"/>
              <a:t>Optane: QD = 8, Stride = 6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E86B232-710D-C450-2C13-8698A4E1FED3}"/>
              </a:ext>
            </a:extLst>
          </p:cNvPr>
          <p:cNvSpPr/>
          <p:nvPr/>
        </p:nvSpPr>
        <p:spPr>
          <a:xfrm>
            <a:off x="99059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46907B9-8540-AB70-E3AF-C31F0F666721}"/>
              </a:ext>
            </a:extLst>
          </p:cNvPr>
          <p:cNvSpPr/>
          <p:nvPr/>
        </p:nvSpPr>
        <p:spPr>
          <a:xfrm>
            <a:off x="99059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1210866-694C-CB54-383F-A0AE6BFF029B}"/>
              </a:ext>
            </a:extLst>
          </p:cNvPr>
          <p:cNvSpPr/>
          <p:nvPr/>
        </p:nvSpPr>
        <p:spPr>
          <a:xfrm>
            <a:off x="99059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8C348AE-F0DD-2FE2-6F03-9853C2C59A14}"/>
              </a:ext>
            </a:extLst>
          </p:cNvPr>
          <p:cNvSpPr/>
          <p:nvPr/>
        </p:nvSpPr>
        <p:spPr>
          <a:xfrm>
            <a:off x="268174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A3DED00-7061-9400-A850-40452F85764D}"/>
              </a:ext>
            </a:extLst>
          </p:cNvPr>
          <p:cNvSpPr/>
          <p:nvPr/>
        </p:nvSpPr>
        <p:spPr>
          <a:xfrm>
            <a:off x="268174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C435D29-11A5-8829-1C4C-D4261BB77DFB}"/>
              </a:ext>
            </a:extLst>
          </p:cNvPr>
          <p:cNvSpPr/>
          <p:nvPr/>
        </p:nvSpPr>
        <p:spPr>
          <a:xfrm>
            <a:off x="268174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D1A2DD-2217-70BF-69FF-2264478C15BC}"/>
              </a:ext>
            </a:extLst>
          </p:cNvPr>
          <p:cNvSpPr/>
          <p:nvPr/>
        </p:nvSpPr>
        <p:spPr>
          <a:xfrm>
            <a:off x="438272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9E0C1DF-1880-4725-6E3C-D7572DE5FC71}"/>
              </a:ext>
            </a:extLst>
          </p:cNvPr>
          <p:cNvSpPr/>
          <p:nvPr/>
        </p:nvSpPr>
        <p:spPr>
          <a:xfrm>
            <a:off x="438272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733DA9B-8AD3-BF31-04B3-ECEC81BDC660}"/>
              </a:ext>
            </a:extLst>
          </p:cNvPr>
          <p:cNvSpPr/>
          <p:nvPr/>
        </p:nvSpPr>
        <p:spPr>
          <a:xfrm>
            <a:off x="438272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CADEE9E-F58D-56C8-911D-ECDF93BA2D0E}"/>
              </a:ext>
            </a:extLst>
          </p:cNvPr>
          <p:cNvSpPr/>
          <p:nvPr/>
        </p:nvSpPr>
        <p:spPr>
          <a:xfrm>
            <a:off x="607141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4ECE18C-3471-2E1C-B0AB-BFFF9F94B339}"/>
              </a:ext>
            </a:extLst>
          </p:cNvPr>
          <p:cNvSpPr/>
          <p:nvPr/>
        </p:nvSpPr>
        <p:spPr>
          <a:xfrm>
            <a:off x="607141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C7B34BD-7BD3-7D35-C585-A48258A555E6}"/>
              </a:ext>
            </a:extLst>
          </p:cNvPr>
          <p:cNvSpPr/>
          <p:nvPr/>
        </p:nvSpPr>
        <p:spPr>
          <a:xfrm>
            <a:off x="607141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5A76006-9823-98A2-FCA7-604F8B134726}"/>
              </a:ext>
            </a:extLst>
          </p:cNvPr>
          <p:cNvSpPr/>
          <p:nvPr/>
        </p:nvSpPr>
        <p:spPr>
          <a:xfrm>
            <a:off x="776256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8B73B9B-6FA2-C13D-6D1C-155A6557BFFF}"/>
              </a:ext>
            </a:extLst>
          </p:cNvPr>
          <p:cNvSpPr/>
          <p:nvPr/>
        </p:nvSpPr>
        <p:spPr>
          <a:xfrm>
            <a:off x="776256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427BE93-74F9-7309-0EED-3D2943158CB6}"/>
              </a:ext>
            </a:extLst>
          </p:cNvPr>
          <p:cNvSpPr/>
          <p:nvPr/>
        </p:nvSpPr>
        <p:spPr>
          <a:xfrm>
            <a:off x="776256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ADBA918-AC92-1C8B-B6AD-C7C1563FCEAD}"/>
              </a:ext>
            </a:extLst>
          </p:cNvPr>
          <p:cNvSpPr/>
          <p:nvPr/>
        </p:nvSpPr>
        <p:spPr>
          <a:xfrm>
            <a:off x="9461090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A2BBFC8-5C55-55B6-C0A9-61899CF32063}"/>
              </a:ext>
            </a:extLst>
          </p:cNvPr>
          <p:cNvSpPr/>
          <p:nvPr/>
        </p:nvSpPr>
        <p:spPr>
          <a:xfrm>
            <a:off x="9461090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F5B38A3-8FD5-25CF-95FD-CA87D501AFF9}"/>
              </a:ext>
            </a:extLst>
          </p:cNvPr>
          <p:cNvSpPr/>
          <p:nvPr/>
        </p:nvSpPr>
        <p:spPr>
          <a:xfrm>
            <a:off x="9461090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47BC27C-5F96-D4C6-2448-2828B94BCE32}"/>
              </a:ext>
            </a:extLst>
          </p:cNvPr>
          <p:cNvSpPr/>
          <p:nvPr/>
        </p:nvSpPr>
        <p:spPr>
          <a:xfrm>
            <a:off x="11144864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4F4B2C5-034D-121D-5F59-FE1F2CEB98DF}"/>
              </a:ext>
            </a:extLst>
          </p:cNvPr>
          <p:cNvSpPr/>
          <p:nvPr/>
        </p:nvSpPr>
        <p:spPr>
          <a:xfrm>
            <a:off x="11144864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4A9A0F3-82D4-92D8-EC52-396D6697AD70}"/>
              </a:ext>
            </a:extLst>
          </p:cNvPr>
          <p:cNvSpPr/>
          <p:nvPr/>
        </p:nvSpPr>
        <p:spPr>
          <a:xfrm>
            <a:off x="11144864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364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2897A-220C-A519-8FFC-561C3777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9473E-B890-18CC-B3DC-875099C1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원인 확인 결과</a:t>
            </a:r>
            <a:r>
              <a:rPr lang="en-US" altLang="ko-KR" dirty="0"/>
              <a:t>, PM</a:t>
            </a:r>
            <a:r>
              <a:rPr lang="ko-KR" altLang="en-US" dirty="0"/>
              <a:t>과 </a:t>
            </a:r>
            <a:r>
              <a:rPr lang="en-US" altLang="ko-KR" dirty="0"/>
              <a:t>DRAM</a:t>
            </a:r>
            <a:r>
              <a:rPr lang="ko-KR" altLang="en-US" dirty="0"/>
              <a:t>의 용량 비율이 최소 </a:t>
            </a:r>
            <a:r>
              <a:rPr lang="en-US" altLang="ko-KR" dirty="0"/>
              <a:t>4:1</a:t>
            </a:r>
            <a:r>
              <a:rPr lang="ko-KR" altLang="en-US" dirty="0"/>
              <a:t>에서 </a:t>
            </a:r>
            <a:r>
              <a:rPr lang="en-US" altLang="ko-KR" dirty="0"/>
              <a:t>16:1</a:t>
            </a:r>
            <a:r>
              <a:rPr lang="ko-KR" altLang="en-US" dirty="0"/>
              <a:t>을 만족해야 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시스템의 </a:t>
            </a:r>
            <a:r>
              <a:rPr lang="en-US" altLang="ko-KR" dirty="0"/>
              <a:t>PM</a:t>
            </a:r>
            <a:r>
              <a:rPr lang="ko-KR" altLang="en-US" dirty="0"/>
              <a:t>은 </a:t>
            </a:r>
            <a:r>
              <a:rPr lang="en-US" altLang="ko-KR" dirty="0"/>
              <a:t>128GB, DRAM</a:t>
            </a:r>
            <a:r>
              <a:rPr lang="ko-KR" altLang="en-US" dirty="0"/>
              <a:t>은 </a:t>
            </a:r>
            <a:r>
              <a:rPr lang="en-US" altLang="ko-KR" dirty="0"/>
              <a:t>64GB</a:t>
            </a:r>
            <a:r>
              <a:rPr lang="ko-KR" altLang="en-US" dirty="0"/>
              <a:t> 약 </a:t>
            </a:r>
            <a:r>
              <a:rPr lang="en-US" altLang="ko-KR" dirty="0"/>
              <a:t>2:1</a:t>
            </a:r>
            <a:r>
              <a:rPr lang="ko-KR" altLang="en-US" dirty="0"/>
              <a:t>의 비율 </a:t>
            </a:r>
            <a:endParaRPr lang="en-US" altLang="ko-KR" dirty="0"/>
          </a:p>
          <a:p>
            <a:r>
              <a:rPr lang="en-US" altLang="ko-KR" dirty="0"/>
              <a:t>DRAM</a:t>
            </a:r>
            <a:r>
              <a:rPr lang="ko-KR" altLang="en-US" dirty="0"/>
              <a:t>을 제거하여 </a:t>
            </a:r>
            <a:r>
              <a:rPr lang="en-US" altLang="ko-KR" dirty="0"/>
              <a:t>32GB</a:t>
            </a:r>
            <a:r>
              <a:rPr lang="ko-KR" altLang="en-US" dirty="0"/>
              <a:t>로 만들고 동작하는지 확인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0E9560-C354-8738-7CC8-D5BD95612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8F08BA-BF1D-28BA-9E03-B3BAE97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91611"/>
            <a:ext cx="11353800" cy="1276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125C6A-BDF6-3304-E1E8-2E6A2CCCDEE1}"/>
              </a:ext>
            </a:extLst>
          </p:cNvPr>
          <p:cNvSpPr/>
          <p:nvPr/>
        </p:nvSpPr>
        <p:spPr>
          <a:xfrm>
            <a:off x="4002374" y="2023672"/>
            <a:ext cx="6445770" cy="269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BCA63-8198-9C04-F3DE-42280C61D842}"/>
              </a:ext>
            </a:extLst>
          </p:cNvPr>
          <p:cNvSpPr txBox="1"/>
          <p:nvPr/>
        </p:nvSpPr>
        <p:spPr>
          <a:xfrm>
            <a:off x="7696038" y="5714042"/>
            <a:ext cx="449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2"/>
                </a:solidFill>
              </a:rPr>
              <a:t>DRAM </a:t>
            </a:r>
            <a:r>
              <a:rPr lang="ko-KR" altLang="en-US" dirty="0">
                <a:solidFill>
                  <a:schemeClr val="tx2"/>
                </a:solidFill>
              </a:rPr>
              <a:t>모델 </a:t>
            </a:r>
            <a:r>
              <a:rPr lang="en-US" altLang="ko-KR" dirty="0">
                <a:solidFill>
                  <a:schemeClr val="tx2"/>
                </a:solidFill>
              </a:rPr>
              <a:t>:</a:t>
            </a:r>
            <a:r>
              <a:rPr lang="en-US" altLang="ko-KR" i="1" dirty="0">
                <a:solidFill>
                  <a:schemeClr val="tx2"/>
                </a:solidFill>
              </a:rPr>
              <a:t> Samsung</a:t>
            </a:r>
            <a:r>
              <a:rPr lang="ko-KR" altLang="en-US" i="1" dirty="0">
                <a:solidFill>
                  <a:schemeClr val="tx2"/>
                </a:solidFill>
              </a:rPr>
              <a:t> </a:t>
            </a:r>
            <a:r>
              <a:rPr lang="en-US" altLang="ko-KR" b="0" i="1" dirty="0">
                <a:solidFill>
                  <a:schemeClr val="accent5"/>
                </a:solidFill>
                <a:effectLst/>
              </a:rPr>
              <a:t>16GB </a:t>
            </a:r>
            <a:r>
              <a:rPr lang="en-US" altLang="ko-KR" b="0" i="1" dirty="0">
                <a:solidFill>
                  <a:schemeClr val="tx2"/>
                </a:solidFill>
                <a:effectLst/>
              </a:rPr>
              <a:t>2Rx8 PC4-32000AA-RE2-12</a:t>
            </a:r>
            <a:endParaRPr lang="en-US" altLang="ko-KR" i="1" dirty="0"/>
          </a:p>
        </p:txBody>
      </p:sp>
      <p:pic>
        <p:nvPicPr>
          <p:cNvPr id="4100" name="Picture 4" descr="사진 2/3">
            <a:extLst>
              <a:ext uri="{FF2B5EF4-FFF2-40B4-BE49-F238E27FC236}">
                <a16:creationId xmlns:a16="http://schemas.microsoft.com/office/drawing/2014/main" id="{88D13DDD-8E4C-E0C3-44E3-69B9896E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09" y="3564954"/>
            <a:ext cx="2865450" cy="214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FB7719-E83A-86DA-965A-E1608909F987}"/>
              </a:ext>
            </a:extLst>
          </p:cNvPr>
          <p:cNvSpPr txBox="1"/>
          <p:nvPr/>
        </p:nvSpPr>
        <p:spPr>
          <a:xfrm>
            <a:off x="1881231" y="6532803"/>
            <a:ext cx="61281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image: </a:t>
            </a:r>
            <a:r>
              <a:rPr lang="ko-KR" altLang="en-US" sz="900" dirty="0"/>
              <a:t>https://www.ebay.com/itm/304411968256</a:t>
            </a:r>
          </a:p>
        </p:txBody>
      </p:sp>
    </p:spTree>
    <p:extLst>
      <p:ext uri="{BB962C8B-B14F-4D97-AF65-F5344CB8AC3E}">
        <p14:creationId xmlns:p14="http://schemas.microsoft.com/office/powerpoint/2010/main" val="1647538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9F51-4EBB-FA81-F364-7977C85E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E879B-30D5-3802-59B7-777EA29E5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오류 발생</a:t>
            </a:r>
            <a:endParaRPr lang="en-US" altLang="ko-KR" dirty="0"/>
          </a:p>
          <a:p>
            <a:pPr lvl="1"/>
            <a:r>
              <a:rPr lang="en-US" altLang="ko-KR" dirty="0"/>
              <a:t>PM</a:t>
            </a:r>
            <a:r>
              <a:rPr lang="ko-KR" altLang="en-US" dirty="0"/>
              <a:t>을 인식하지만</a:t>
            </a:r>
            <a:r>
              <a:rPr lang="en-US" altLang="ko-KR" dirty="0"/>
              <a:t>, </a:t>
            </a:r>
            <a:r>
              <a:rPr lang="ko-KR" altLang="en-US" dirty="0"/>
              <a:t>동작하지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A5425F-6139-C513-F409-573F037AD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A1136E-E7E0-7FFC-F5A6-39D5B96C7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5" y="2031994"/>
            <a:ext cx="5036191" cy="15873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E6066F-6DC0-E740-FA94-2244E462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75" y="3816516"/>
            <a:ext cx="6960436" cy="1312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07241-925F-2836-BEA2-5198AB7C5B0E}"/>
              </a:ext>
            </a:extLst>
          </p:cNvPr>
          <p:cNvSpPr/>
          <p:nvPr/>
        </p:nvSpPr>
        <p:spPr>
          <a:xfrm>
            <a:off x="2589069" y="3184571"/>
            <a:ext cx="1387313" cy="244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A85CB5-213F-28A5-2E7E-33539A33D2F5}"/>
              </a:ext>
            </a:extLst>
          </p:cNvPr>
          <p:cNvSpPr/>
          <p:nvPr/>
        </p:nvSpPr>
        <p:spPr>
          <a:xfrm>
            <a:off x="3976382" y="4472622"/>
            <a:ext cx="1669409" cy="253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98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F554A-D4A3-521D-AB03-F0169150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C23BE-97B7-A89C-AC3C-C6E4BDE7C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DRAM </a:t>
            </a:r>
            <a:r>
              <a:rPr lang="ko-KR" altLang="en-US" dirty="0"/>
              <a:t>설치 시 정상적으로 동작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별다른 </a:t>
            </a:r>
            <a:r>
              <a:rPr lang="en-US" altLang="ko-KR" dirty="0"/>
              <a:t>S/W </a:t>
            </a:r>
            <a:r>
              <a:rPr lang="ko-KR" altLang="en-US" dirty="0"/>
              <a:t>수정 없이 </a:t>
            </a:r>
            <a:r>
              <a:rPr lang="en-US" altLang="ko-KR" dirty="0"/>
              <a:t>DRAM</a:t>
            </a:r>
            <a:r>
              <a:rPr lang="ko-KR" altLang="en-US" dirty="0"/>
              <a:t>만 추가하거나 제거하였으나 오류 발생  </a:t>
            </a:r>
            <a:endParaRPr lang="en-US" altLang="ko-KR" dirty="0"/>
          </a:p>
          <a:p>
            <a:r>
              <a:rPr lang="en-US" altLang="ko-KR" dirty="0"/>
              <a:t>DRAM</a:t>
            </a:r>
            <a:r>
              <a:rPr lang="ko-KR" altLang="en-US" dirty="0"/>
              <a:t>을 그대로 두고 </a:t>
            </a:r>
            <a:r>
              <a:rPr lang="en-US" altLang="ko-KR" dirty="0"/>
              <a:t>PM</a:t>
            </a:r>
            <a:r>
              <a:rPr lang="ko-KR" altLang="en-US" dirty="0"/>
              <a:t>을 추가하여 사용해보기로 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B1428-0D7C-F8BD-C56B-66D21B776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16C1A-CD6E-4631-A5C9-8EB8FA98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9" y="1562056"/>
            <a:ext cx="5810250" cy="22574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003B54-A320-6E99-A07B-8DA71BE88095}"/>
              </a:ext>
            </a:extLst>
          </p:cNvPr>
          <p:cNvSpPr/>
          <p:nvPr/>
        </p:nvSpPr>
        <p:spPr>
          <a:xfrm>
            <a:off x="3403134" y="2219837"/>
            <a:ext cx="1387313" cy="244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03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114E0-8642-7C10-25D0-AB7C0356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8E834-73A5-0B29-FFC7-56AAB2C6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r>
              <a:rPr lang="ko-KR" altLang="en-US" dirty="0"/>
              <a:t>을 추가</a:t>
            </a:r>
            <a:endParaRPr lang="en-US" altLang="ko-KR" dirty="0"/>
          </a:p>
          <a:p>
            <a:pPr lvl="1"/>
            <a:r>
              <a:rPr lang="ko-KR" altLang="en-US" dirty="0"/>
              <a:t>둘 모두 </a:t>
            </a:r>
            <a:r>
              <a:rPr lang="en-US" altLang="ko-KR" dirty="0"/>
              <a:t>Healthy</a:t>
            </a:r>
            <a:r>
              <a:rPr lang="ko-KR" altLang="en-US" dirty="0"/>
              <a:t>로 정상적으로 추가됨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여전히 </a:t>
            </a:r>
            <a:r>
              <a:rPr lang="en-US" altLang="ko-KR" dirty="0"/>
              <a:t>DRAM:PM</a:t>
            </a:r>
            <a:r>
              <a:rPr lang="ko-KR" altLang="en-US" dirty="0"/>
              <a:t>이 </a:t>
            </a:r>
            <a:r>
              <a:rPr lang="en-US" altLang="ko-KR" dirty="0"/>
              <a:t>1:4</a:t>
            </a:r>
            <a:r>
              <a:rPr lang="ko-KR" altLang="en-US" dirty="0"/>
              <a:t>가 되지 않아 활용 불가능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1C613-461B-175A-7058-286B7509A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8344B0-26BD-869A-9024-C25BD86F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" y="2013226"/>
            <a:ext cx="5819775" cy="24288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724335-1F8E-61F8-BFB6-C38E33517DBF}"/>
              </a:ext>
            </a:extLst>
          </p:cNvPr>
          <p:cNvSpPr/>
          <p:nvPr/>
        </p:nvSpPr>
        <p:spPr>
          <a:xfrm>
            <a:off x="3403134" y="2679133"/>
            <a:ext cx="1194033" cy="424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070A58-D7A0-2E3F-3172-07BB322A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18" y="5111022"/>
            <a:ext cx="8103765" cy="13546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6A8B46-A031-E840-4FBF-30FC4891513B}"/>
              </a:ext>
            </a:extLst>
          </p:cNvPr>
          <p:cNvSpPr/>
          <p:nvPr/>
        </p:nvSpPr>
        <p:spPr>
          <a:xfrm>
            <a:off x="417746" y="5285064"/>
            <a:ext cx="7073624" cy="310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314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CDF33-D1DC-7EC8-4FE7-C26D5E06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5439E-CDD1-42F6-ADA3-F0244E36F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개에 </a:t>
            </a:r>
            <a:r>
              <a:rPr lang="en-US" altLang="ko-KR" dirty="0"/>
              <a:t>DRAM</a:t>
            </a:r>
            <a:r>
              <a:rPr lang="ko-KR" altLang="en-US" dirty="0"/>
              <a:t>을 하나만 제거하여 </a:t>
            </a:r>
            <a:r>
              <a:rPr lang="en-US" altLang="ko-KR" dirty="0"/>
              <a:t>DRAM:PM </a:t>
            </a:r>
            <a:r>
              <a:rPr lang="ko-KR" altLang="en-US" dirty="0"/>
              <a:t>비율을 </a:t>
            </a:r>
            <a:r>
              <a:rPr lang="en-US" altLang="ko-KR" dirty="0"/>
              <a:t>1:4 </a:t>
            </a:r>
            <a:r>
              <a:rPr lang="ko-KR" altLang="en-US" dirty="0"/>
              <a:t>이상으로 만들기 시도  </a:t>
            </a:r>
            <a:endParaRPr lang="en-US" altLang="ko-KR" dirty="0"/>
          </a:p>
          <a:p>
            <a:r>
              <a:rPr lang="en-US" altLang="ko-KR" dirty="0"/>
              <a:t>Incorrect memory DIMM population </a:t>
            </a:r>
            <a:r>
              <a:rPr lang="ko-KR" altLang="en-US" dirty="0"/>
              <a:t>오류 발생</a:t>
            </a:r>
            <a:r>
              <a:rPr lang="en-US" altLang="ko-KR" dirty="0"/>
              <a:t>, </a:t>
            </a:r>
            <a:r>
              <a:rPr lang="ko-KR" altLang="en-US" dirty="0"/>
              <a:t>부팅 불가능</a:t>
            </a:r>
            <a:endParaRPr lang="en-US" altLang="ko-KR" dirty="0"/>
          </a:p>
          <a:p>
            <a:r>
              <a:rPr lang="ko-KR" altLang="en-US" dirty="0"/>
              <a:t>해당 오류는 잘못된 메모 위치에 따른 오류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16CDB-1282-ECB6-E6FC-593925BB4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EF8F6A-0035-40C4-147F-ACA596724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56"/>
          <a:stretch/>
        </p:blipFill>
        <p:spPr>
          <a:xfrm>
            <a:off x="638193" y="3177189"/>
            <a:ext cx="5750792" cy="28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C14FD-6A04-71B7-C15C-A84AC013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DIMM population rules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83EA1-8D37-47E1-C83F-8E168362F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메인보드 확인 후 해당 시리즈의 </a:t>
            </a:r>
            <a:r>
              <a:rPr lang="en-US" altLang="ko-KR" dirty="0"/>
              <a:t>Memory Population Table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0D70B2-939B-54F3-E736-E8435147E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588714-4DF8-4A28-EF11-B61A9A49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57436" y="1568822"/>
            <a:ext cx="3552734" cy="397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363B4-3E3A-6FB5-23B4-84302E92D626}"/>
              </a:ext>
            </a:extLst>
          </p:cNvPr>
          <p:cNvSpPr txBox="1"/>
          <p:nvPr/>
        </p:nvSpPr>
        <p:spPr>
          <a:xfrm>
            <a:off x="7667653" y="5517783"/>
            <a:ext cx="449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2"/>
                </a:solidFill>
              </a:rPr>
              <a:t>메인보드</a:t>
            </a:r>
            <a:r>
              <a:rPr lang="en-US" altLang="ko-KR" dirty="0">
                <a:solidFill>
                  <a:schemeClr val="tx2"/>
                </a:solidFill>
              </a:rPr>
              <a:t>:</a:t>
            </a:r>
            <a:r>
              <a:rPr lang="en-US" altLang="ko-KR" i="1" dirty="0">
                <a:solidFill>
                  <a:schemeClr val="tx2"/>
                </a:solidFill>
              </a:rPr>
              <a:t> Supermicro X11DPH-i</a:t>
            </a:r>
            <a:endParaRPr lang="en-US" altLang="ko-KR" i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723600-8B27-B687-AAF1-7AEDC7AB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383324"/>
            <a:ext cx="6458851" cy="3057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C217EF-9824-9AE8-4B80-F8CF79A5D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88" t="38578" r="26089"/>
          <a:stretch/>
        </p:blipFill>
        <p:spPr>
          <a:xfrm rot="16200000">
            <a:off x="2139414" y="4220293"/>
            <a:ext cx="1904302" cy="20738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3940FA-9401-1889-5874-1D3A6CA8A046}"/>
              </a:ext>
            </a:extLst>
          </p:cNvPr>
          <p:cNvSpPr/>
          <p:nvPr/>
        </p:nvSpPr>
        <p:spPr>
          <a:xfrm>
            <a:off x="1987538" y="4562033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D302D4-7107-6ADB-4D6F-C1EE4F22CE5F}"/>
              </a:ext>
            </a:extLst>
          </p:cNvPr>
          <p:cNvSpPr/>
          <p:nvPr/>
        </p:nvSpPr>
        <p:spPr>
          <a:xfrm>
            <a:off x="1987538" y="5779909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D762-7E01-1C3B-7089-B67194FF246A}"/>
              </a:ext>
            </a:extLst>
          </p:cNvPr>
          <p:cNvSpPr/>
          <p:nvPr/>
        </p:nvSpPr>
        <p:spPr>
          <a:xfrm>
            <a:off x="7437094" y="4637534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438AAE-98EB-0497-B1B9-2A7FE21CC723}"/>
              </a:ext>
            </a:extLst>
          </p:cNvPr>
          <p:cNvSpPr/>
          <p:nvPr/>
        </p:nvSpPr>
        <p:spPr>
          <a:xfrm>
            <a:off x="9510924" y="5002156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986EE7-35B5-D75C-9452-BEC2C4437A90}"/>
              </a:ext>
            </a:extLst>
          </p:cNvPr>
          <p:cNvSpPr/>
          <p:nvPr/>
        </p:nvSpPr>
        <p:spPr>
          <a:xfrm>
            <a:off x="7437094" y="3200351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F0C5D3-DA9F-5A2F-AEA4-17EBD19B8207}"/>
              </a:ext>
            </a:extLst>
          </p:cNvPr>
          <p:cNvSpPr/>
          <p:nvPr/>
        </p:nvSpPr>
        <p:spPr>
          <a:xfrm>
            <a:off x="9510924" y="3661130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5CF028-C893-0066-277C-BC9BB40FCBCB}"/>
              </a:ext>
            </a:extLst>
          </p:cNvPr>
          <p:cNvSpPr txBox="1"/>
          <p:nvPr/>
        </p:nvSpPr>
        <p:spPr>
          <a:xfrm>
            <a:off x="1828800" y="6532803"/>
            <a:ext cx="6128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image:</a:t>
            </a:r>
            <a:r>
              <a:rPr lang="ko-KR" altLang="en-US" sz="900" dirty="0"/>
              <a:t> https://www.supermicro.com/en/products/motherboard/x11dph-i</a:t>
            </a:r>
          </a:p>
        </p:txBody>
      </p:sp>
    </p:spTree>
    <p:extLst>
      <p:ext uri="{BB962C8B-B14F-4D97-AF65-F5344CB8AC3E}">
        <p14:creationId xmlns:p14="http://schemas.microsoft.com/office/powerpoint/2010/main" val="2673700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DDC0-3932-FE20-0DFD-C7D41AC3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504B8-32CF-2931-4CCE-327AA574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표기한 부분의 슬롯에 </a:t>
            </a:r>
            <a:r>
              <a:rPr lang="en-US" altLang="ko-KR" dirty="0"/>
              <a:t>PM</a:t>
            </a:r>
            <a:r>
              <a:rPr lang="ko-KR" altLang="en-US" dirty="0"/>
              <a:t>이 삽입되면 부팅 불가능</a:t>
            </a:r>
            <a:endParaRPr lang="en-US" altLang="ko-KR" dirty="0"/>
          </a:p>
          <a:p>
            <a:r>
              <a:rPr lang="ko-KR" altLang="en-US" dirty="0"/>
              <a:t>슬롯에 맞춰서 </a:t>
            </a:r>
            <a:r>
              <a:rPr lang="en-US" altLang="ko-KR" dirty="0"/>
              <a:t>DRAM </a:t>
            </a:r>
            <a:r>
              <a:rPr lang="ko-KR" altLang="en-US" dirty="0"/>
              <a:t>및 </a:t>
            </a:r>
            <a:r>
              <a:rPr lang="en-US" altLang="ko-KR" dirty="0"/>
              <a:t>PM </a:t>
            </a:r>
            <a:r>
              <a:rPr lang="ko-KR" altLang="en-US" dirty="0"/>
              <a:t>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F0CD4-B6B2-31DE-3718-13FD58B8F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1B599E-C649-62BE-0A40-1723F959B922}"/>
              </a:ext>
            </a:extLst>
          </p:cNvPr>
          <p:cNvGrpSpPr/>
          <p:nvPr/>
        </p:nvGrpSpPr>
        <p:grpSpPr>
          <a:xfrm>
            <a:off x="671119" y="2843868"/>
            <a:ext cx="4353887" cy="184558"/>
            <a:chOff x="671119" y="3699545"/>
            <a:chExt cx="4353887" cy="1845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FB3EDBA-FF64-11D9-32A3-3BB73CC999BD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2CA4AD-F961-AE4E-DE23-9525E4F176DE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46E3EE-6090-340E-C85B-5F9C36867056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381648-25B8-65E1-6314-E5C2E8111DB7}"/>
              </a:ext>
            </a:extLst>
          </p:cNvPr>
          <p:cNvGrpSpPr/>
          <p:nvPr/>
        </p:nvGrpSpPr>
        <p:grpSpPr>
          <a:xfrm>
            <a:off x="671119" y="3088083"/>
            <a:ext cx="4353887" cy="184558"/>
            <a:chOff x="671119" y="3945064"/>
            <a:chExt cx="4353887" cy="18455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1B030C-7C8D-79D9-A343-3F7803EA3F4C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683D2D-141F-863C-8C84-0942E774AA74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E179A7-5304-E1B7-241D-64607489B0E8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172584-8F52-708F-69C1-9BE445149D64}"/>
              </a:ext>
            </a:extLst>
          </p:cNvPr>
          <p:cNvGrpSpPr/>
          <p:nvPr/>
        </p:nvGrpSpPr>
        <p:grpSpPr>
          <a:xfrm>
            <a:off x="671119" y="3332298"/>
            <a:ext cx="4353887" cy="184558"/>
            <a:chOff x="671119" y="4184433"/>
            <a:chExt cx="4353887" cy="18455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7562DE8-78BD-A929-0621-79DE59066522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2AD42ED-9C14-1CC5-A9C4-581936DF9861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165E93-F332-4147-7468-9F32C1B536F3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10FECF-EEE7-5DF7-BC72-46781C166137}"/>
              </a:ext>
            </a:extLst>
          </p:cNvPr>
          <p:cNvGrpSpPr/>
          <p:nvPr/>
        </p:nvGrpSpPr>
        <p:grpSpPr>
          <a:xfrm>
            <a:off x="671119" y="3576514"/>
            <a:ext cx="4353887" cy="184558"/>
            <a:chOff x="671119" y="4432191"/>
            <a:chExt cx="4353887" cy="18455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7D471F-1877-DE25-B283-2D48A4F6E92E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4D2A5F-410B-D27B-F71C-8D30D80FF1CB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13F82C-BFFF-76D7-D1D9-28762637699B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B446EF-4B83-5705-709D-792A6D1480C0}"/>
              </a:ext>
            </a:extLst>
          </p:cNvPr>
          <p:cNvGrpSpPr/>
          <p:nvPr/>
        </p:nvGrpSpPr>
        <p:grpSpPr>
          <a:xfrm>
            <a:off x="1560352" y="3900168"/>
            <a:ext cx="2575420" cy="1057013"/>
            <a:chOff x="1560352" y="3976381"/>
            <a:chExt cx="2575420" cy="10570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701BB6-A2A6-22D1-E88A-EE1DD7425AAE}"/>
                </a:ext>
              </a:extLst>
            </p:cNvPr>
            <p:cNvSpPr/>
            <p:nvPr/>
          </p:nvSpPr>
          <p:spPr>
            <a:xfrm>
              <a:off x="1560352" y="3976381"/>
              <a:ext cx="2575420" cy="10570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F6A093-E2B2-2602-39CB-FAA61803945B}"/>
                </a:ext>
              </a:extLst>
            </p:cNvPr>
            <p:cNvSpPr/>
            <p:nvPr/>
          </p:nvSpPr>
          <p:spPr>
            <a:xfrm>
              <a:off x="2487335" y="4144160"/>
              <a:ext cx="721454" cy="7214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8CAC69-B2B0-66C6-0DE3-AC96F3F52567}"/>
              </a:ext>
            </a:extLst>
          </p:cNvPr>
          <p:cNvGrpSpPr/>
          <p:nvPr/>
        </p:nvGrpSpPr>
        <p:grpSpPr>
          <a:xfrm>
            <a:off x="671119" y="5857462"/>
            <a:ext cx="4353887" cy="184558"/>
            <a:chOff x="671119" y="3699545"/>
            <a:chExt cx="4353887" cy="18455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0546DE8-D985-F80D-B515-19D899C48610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9E31D1-4024-FB9F-6CBB-C89488714280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8210BAA-9FF7-71E7-627B-B92E731CCA5F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580B006-0711-D125-CEBD-7D42F10759D8}"/>
              </a:ext>
            </a:extLst>
          </p:cNvPr>
          <p:cNvGrpSpPr/>
          <p:nvPr/>
        </p:nvGrpSpPr>
        <p:grpSpPr>
          <a:xfrm>
            <a:off x="671119" y="5369175"/>
            <a:ext cx="4353887" cy="184558"/>
            <a:chOff x="671119" y="3945064"/>
            <a:chExt cx="4353887" cy="18455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F6F78EE-BDBA-9642-3385-6EF19DE9A9A4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0EDEC36-BF0F-C624-1D53-2208B3F0EF0C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A5EE0B8-5A80-61A8-75FF-C66CEF6E109E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D2E6E4-328B-1525-EA17-436C42BEDE82}"/>
              </a:ext>
            </a:extLst>
          </p:cNvPr>
          <p:cNvGrpSpPr/>
          <p:nvPr/>
        </p:nvGrpSpPr>
        <p:grpSpPr>
          <a:xfrm>
            <a:off x="671119" y="5613390"/>
            <a:ext cx="4353887" cy="184558"/>
            <a:chOff x="671119" y="4184433"/>
            <a:chExt cx="4353887" cy="18455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BCEAF47-0E31-1FAF-C1D7-B96D0E2FB0B0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18420D-52DE-A4B6-6930-867E40C01A03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30484E4-4974-3990-FE57-B790BE09A2E7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DCD81F0-A484-60DB-22CB-36E93A78443D}"/>
              </a:ext>
            </a:extLst>
          </p:cNvPr>
          <p:cNvGrpSpPr/>
          <p:nvPr/>
        </p:nvGrpSpPr>
        <p:grpSpPr>
          <a:xfrm>
            <a:off x="671119" y="5124723"/>
            <a:ext cx="4353887" cy="184558"/>
            <a:chOff x="671119" y="4432191"/>
            <a:chExt cx="4353887" cy="1845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E193E9-87E9-530F-C086-5A093BA9B314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D0013F0-1448-49A2-9BAC-81AE040914D3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1DF1F96-F711-1426-9848-00CEF0C0FBD1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3319C8A-E8C3-2B32-FEDB-52828E79141F}"/>
              </a:ext>
            </a:extLst>
          </p:cNvPr>
          <p:cNvGrpSpPr/>
          <p:nvPr/>
        </p:nvGrpSpPr>
        <p:grpSpPr>
          <a:xfrm>
            <a:off x="5458780" y="3094034"/>
            <a:ext cx="4353887" cy="184558"/>
            <a:chOff x="671119" y="3699545"/>
            <a:chExt cx="4353887" cy="18455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BC5FAD4-E3DE-6FA5-9C1C-1B7E843CF09B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A4C3413-F2CC-B1DB-9163-8284CD6D29E8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B74AFBB-7532-F2DD-AA73-E1D479C16BA2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3C4518-8B5F-93B5-D97A-A3708BD8D624}"/>
              </a:ext>
            </a:extLst>
          </p:cNvPr>
          <p:cNvGrpSpPr/>
          <p:nvPr/>
        </p:nvGrpSpPr>
        <p:grpSpPr>
          <a:xfrm>
            <a:off x="5458780" y="3338249"/>
            <a:ext cx="4353887" cy="184558"/>
            <a:chOff x="671119" y="3945064"/>
            <a:chExt cx="4353887" cy="184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716FE19-7C57-FD85-397E-1BF5DD38E1AE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1A395C6-2159-E3E9-4B49-AA24AF912FB3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0971646-3512-CDD1-AE47-61EBB3F5331F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20A641B-4BF8-5060-5FFD-B1475B70BD52}"/>
              </a:ext>
            </a:extLst>
          </p:cNvPr>
          <p:cNvGrpSpPr/>
          <p:nvPr/>
        </p:nvGrpSpPr>
        <p:grpSpPr>
          <a:xfrm>
            <a:off x="5458780" y="3582464"/>
            <a:ext cx="4353887" cy="184558"/>
            <a:chOff x="671119" y="4184433"/>
            <a:chExt cx="4353887" cy="18455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C95C6ED-5736-7E0F-7AEC-41C0F7B500E5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1F9CE32-0E4A-09D7-46BC-32B458632A2A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AB53CF9-A24B-A304-E338-AEFEF797F88B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493C885-D098-3714-1BA3-3F63ED9E75C3}"/>
              </a:ext>
            </a:extLst>
          </p:cNvPr>
          <p:cNvGrpSpPr/>
          <p:nvPr/>
        </p:nvGrpSpPr>
        <p:grpSpPr>
          <a:xfrm>
            <a:off x="5458780" y="3826680"/>
            <a:ext cx="4353887" cy="184558"/>
            <a:chOff x="671119" y="4432191"/>
            <a:chExt cx="4353887" cy="18455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50DCBE6-B950-BF93-7C60-D08F68CC1B1E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B8B26CE-FBF4-795A-EC1C-5355D1956527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37C32DE-B8C8-F5B9-7BDD-F119A0775E23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2FCDA88-165A-F530-9E61-C759D11B8354}"/>
              </a:ext>
            </a:extLst>
          </p:cNvPr>
          <p:cNvGrpSpPr/>
          <p:nvPr/>
        </p:nvGrpSpPr>
        <p:grpSpPr>
          <a:xfrm>
            <a:off x="6348013" y="4150334"/>
            <a:ext cx="2575420" cy="1057013"/>
            <a:chOff x="1560352" y="3976381"/>
            <a:chExt cx="2575420" cy="105701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F63C04A-22FF-8A4F-EB2C-465ECBA342F7}"/>
                </a:ext>
              </a:extLst>
            </p:cNvPr>
            <p:cNvSpPr/>
            <p:nvPr/>
          </p:nvSpPr>
          <p:spPr>
            <a:xfrm>
              <a:off x="1560352" y="3976381"/>
              <a:ext cx="2575420" cy="10570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C542655-5B9D-5CED-1D60-CCD719A17087}"/>
                </a:ext>
              </a:extLst>
            </p:cNvPr>
            <p:cNvSpPr/>
            <p:nvPr/>
          </p:nvSpPr>
          <p:spPr>
            <a:xfrm>
              <a:off x="2487335" y="4144160"/>
              <a:ext cx="721454" cy="7214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7E1C404-D066-9277-E061-7397F2F03346}"/>
              </a:ext>
            </a:extLst>
          </p:cNvPr>
          <p:cNvGrpSpPr/>
          <p:nvPr/>
        </p:nvGrpSpPr>
        <p:grpSpPr>
          <a:xfrm>
            <a:off x="5458780" y="6116254"/>
            <a:ext cx="4353887" cy="184558"/>
            <a:chOff x="671119" y="3699545"/>
            <a:chExt cx="4353887" cy="18455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96481F3-BDDB-9FA0-4123-AEEC456A6C3A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8A1543E-10C0-B3C1-4400-23A54DC89519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285DEC0-DA04-CC59-ECB0-B5F5590C81EE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7B807D-3144-0817-E99D-D8774D4F20CD}"/>
              </a:ext>
            </a:extLst>
          </p:cNvPr>
          <p:cNvGrpSpPr/>
          <p:nvPr/>
        </p:nvGrpSpPr>
        <p:grpSpPr>
          <a:xfrm>
            <a:off x="5458780" y="5619341"/>
            <a:ext cx="4353887" cy="184558"/>
            <a:chOff x="671119" y="3945064"/>
            <a:chExt cx="4353887" cy="18455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98E585B-1E2F-34C7-8639-B74FAD0D4D7C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11964BC-133E-71F9-4ADD-88B561535E11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C1F2305-6749-E925-D10A-776E447335E6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97BA5E-9CA1-6F31-2192-0735711C31E8}"/>
              </a:ext>
            </a:extLst>
          </p:cNvPr>
          <p:cNvGrpSpPr/>
          <p:nvPr/>
        </p:nvGrpSpPr>
        <p:grpSpPr>
          <a:xfrm>
            <a:off x="5458780" y="5863556"/>
            <a:ext cx="4353887" cy="184558"/>
            <a:chOff x="671119" y="4184433"/>
            <a:chExt cx="4353887" cy="18455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4D8AF42-FC87-18E6-287C-A2DB3969BAE7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50D665D-D968-4B01-E264-B92B13177EAE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B859A6B-FDE9-0224-DA16-B47E0771F694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E1C066-15F3-24FA-263D-C99FD0B08870}"/>
              </a:ext>
            </a:extLst>
          </p:cNvPr>
          <p:cNvGrpSpPr/>
          <p:nvPr/>
        </p:nvGrpSpPr>
        <p:grpSpPr>
          <a:xfrm>
            <a:off x="5458780" y="5374889"/>
            <a:ext cx="4353887" cy="184558"/>
            <a:chOff x="671119" y="4432191"/>
            <a:chExt cx="4353887" cy="18455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0C4A7E1-6F05-8EF2-1568-757D91022AFE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65FBDE0-9F6F-4598-4CFB-1C9D6FC2BAC7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DF5B941-6D96-0489-773F-594EB80CE909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73154F3-8E02-DEFC-39FB-DC571CF15B8F}"/>
              </a:ext>
            </a:extLst>
          </p:cNvPr>
          <p:cNvSpPr/>
          <p:nvPr/>
        </p:nvSpPr>
        <p:spPr>
          <a:xfrm>
            <a:off x="6432684" y="2009157"/>
            <a:ext cx="209656" cy="2096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BADFAB-7DDF-4FE3-8796-4F700F9E9B00}"/>
              </a:ext>
            </a:extLst>
          </p:cNvPr>
          <p:cNvSpPr txBox="1"/>
          <p:nvPr/>
        </p:nvSpPr>
        <p:spPr>
          <a:xfrm>
            <a:off x="6642340" y="1940110"/>
            <a:ext cx="255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PM</a:t>
            </a:r>
            <a:r>
              <a:rPr lang="ko-KR" altLang="en-US" i="1" dirty="0"/>
              <a:t>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6F04CB-0E12-0678-D6E0-F05089B73921}"/>
              </a:ext>
            </a:extLst>
          </p:cNvPr>
          <p:cNvSpPr/>
          <p:nvPr/>
        </p:nvSpPr>
        <p:spPr>
          <a:xfrm>
            <a:off x="6432684" y="2366929"/>
            <a:ext cx="209656" cy="20965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rgbClr val="89B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07D73E3-C92D-FC32-1E1C-299518F563B5}"/>
              </a:ext>
            </a:extLst>
          </p:cNvPr>
          <p:cNvSpPr txBox="1"/>
          <p:nvPr/>
        </p:nvSpPr>
        <p:spPr>
          <a:xfrm>
            <a:off x="6642340" y="2297882"/>
            <a:ext cx="255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DRAM</a:t>
            </a:r>
            <a:r>
              <a:rPr lang="ko-KR" alt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3809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C8792-ED4A-D132-F17F-51B7315B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2607F-8F58-217B-0EB2-3CEC9C5AC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부팅 성공</a:t>
            </a:r>
            <a:endParaRPr lang="en-US" altLang="ko-KR" dirty="0"/>
          </a:p>
          <a:p>
            <a:pPr lvl="1"/>
            <a:r>
              <a:rPr lang="en-US" altLang="ko-KR" dirty="0"/>
              <a:t>DRAM:PM</a:t>
            </a:r>
            <a:r>
              <a:rPr lang="ko-KR" altLang="en-US" dirty="0"/>
              <a:t>이 </a:t>
            </a:r>
            <a:r>
              <a:rPr lang="en-US" altLang="ko-KR" dirty="0"/>
              <a:t>1 : 4</a:t>
            </a:r>
            <a:r>
              <a:rPr lang="ko-KR" altLang="en-US" dirty="0"/>
              <a:t>보다 큼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 : 5.27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PM</a:t>
            </a:r>
            <a:r>
              <a:rPr lang="ko-KR" altLang="en-US" dirty="0"/>
              <a:t>을 메모리 모드로 사용하려 시도하였으나 실패 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E1817-6522-E4AE-E4B5-9164DA883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AD6ADD-1B4F-A096-D2BB-2F190676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06" y="1929466"/>
            <a:ext cx="6305550" cy="2476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64A12A-EE12-D070-B429-7815C3F36414}"/>
              </a:ext>
            </a:extLst>
          </p:cNvPr>
          <p:cNvSpPr/>
          <p:nvPr/>
        </p:nvSpPr>
        <p:spPr>
          <a:xfrm>
            <a:off x="389806" y="4138378"/>
            <a:ext cx="5086434" cy="267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AD241-EB14-5850-8514-490A0CB1BB13}"/>
              </a:ext>
            </a:extLst>
          </p:cNvPr>
          <p:cNvSpPr/>
          <p:nvPr/>
        </p:nvSpPr>
        <p:spPr>
          <a:xfrm>
            <a:off x="3407434" y="2632542"/>
            <a:ext cx="957532" cy="369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362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46C89-748F-807B-84A8-83E6222C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A6DE0-7074-FE85-E5EC-2DBEE866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사용 불가능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iMC</a:t>
            </a:r>
            <a:r>
              <a:rPr lang="en-US" altLang="ko-KR" dirty="0"/>
              <a:t>: </a:t>
            </a:r>
            <a:r>
              <a:rPr lang="en-US" altLang="ko-KR" dirty="0" err="1"/>
              <a:t>intergratedMemory</a:t>
            </a:r>
            <a:r>
              <a:rPr lang="en-US" altLang="ko-KR" dirty="0"/>
              <a:t> Controller </a:t>
            </a:r>
            <a:r>
              <a:rPr lang="ko-KR" altLang="en-US" dirty="0"/>
              <a:t>로 추정되며</a:t>
            </a:r>
            <a:r>
              <a:rPr lang="en-US" altLang="ko-KR" dirty="0"/>
              <a:t>, DPCMEM</a:t>
            </a:r>
            <a:r>
              <a:rPr lang="ko-KR" altLang="en-US" dirty="0"/>
              <a:t>은</a:t>
            </a:r>
            <a:r>
              <a:rPr lang="en-US" altLang="ko-KR" dirty="0"/>
              <a:t> PM</a:t>
            </a:r>
            <a:r>
              <a:rPr lang="ko-KR" altLang="en-US" dirty="0"/>
              <a:t>을 의미하는 것으로 추정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C42105-5DB2-F99A-165F-F24B08BAB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330C6B-13D1-50D8-4B7A-A00EE6A79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88"/>
          <a:stretch/>
        </p:blipFill>
        <p:spPr>
          <a:xfrm>
            <a:off x="389806" y="1548320"/>
            <a:ext cx="9820275" cy="14664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FFA15C-D4FF-3820-F3AE-D116684B744A}"/>
              </a:ext>
            </a:extLst>
          </p:cNvPr>
          <p:cNvSpPr/>
          <p:nvPr/>
        </p:nvSpPr>
        <p:spPr>
          <a:xfrm>
            <a:off x="389805" y="2619579"/>
            <a:ext cx="9608209" cy="267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696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77879-F7A3-A59F-73F1-295ED1F0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DDD57-D842-08FA-0615-2AC6F075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구조를 다음과 같이 변경해서 시도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69348E-B69C-E649-B71E-BFAAD7682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78A280-4A9C-3EB5-FCEB-28F4F49E9F0B}"/>
              </a:ext>
            </a:extLst>
          </p:cNvPr>
          <p:cNvGrpSpPr/>
          <p:nvPr/>
        </p:nvGrpSpPr>
        <p:grpSpPr>
          <a:xfrm>
            <a:off x="671119" y="2834140"/>
            <a:ext cx="4353887" cy="184558"/>
            <a:chOff x="671119" y="3699545"/>
            <a:chExt cx="4353887" cy="1845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4F9496-C24B-F69D-2BD9-8AAA432CCDDD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A4D09F-1B5F-B460-18FB-12171BEE3882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BC06FF-0E65-E2C5-C662-CEB949E85F2A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01A78A-F63B-4703-1431-16B11A7E46CD}"/>
              </a:ext>
            </a:extLst>
          </p:cNvPr>
          <p:cNvGrpSpPr/>
          <p:nvPr/>
        </p:nvGrpSpPr>
        <p:grpSpPr>
          <a:xfrm>
            <a:off x="671119" y="3088083"/>
            <a:ext cx="4353887" cy="184558"/>
            <a:chOff x="671119" y="3945064"/>
            <a:chExt cx="4353887" cy="18455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CC752F2-36E1-E5F7-0822-AA93EF70A8BE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E80795-CA74-291A-E781-1FCDD89D89F6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CC0055-2CD2-3FD5-5ABF-821B9F074673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C22CCF-1246-3C40-5BB2-D8E18BE63065}"/>
              </a:ext>
            </a:extLst>
          </p:cNvPr>
          <p:cNvGrpSpPr/>
          <p:nvPr/>
        </p:nvGrpSpPr>
        <p:grpSpPr>
          <a:xfrm>
            <a:off x="671119" y="3332298"/>
            <a:ext cx="4353887" cy="184558"/>
            <a:chOff x="671119" y="4184433"/>
            <a:chExt cx="4353887" cy="18455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F132EB-774B-D895-12AF-FDB0F9CB0118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15375F9-5509-8281-D724-9F2F0ECE943E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6C64753-3F31-AB65-16F1-65EC2EC81A91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254AE5-1824-9674-C11B-47B25C544BF4}"/>
              </a:ext>
            </a:extLst>
          </p:cNvPr>
          <p:cNvGrpSpPr/>
          <p:nvPr/>
        </p:nvGrpSpPr>
        <p:grpSpPr>
          <a:xfrm>
            <a:off x="671119" y="3586242"/>
            <a:ext cx="4353887" cy="184558"/>
            <a:chOff x="671119" y="4432191"/>
            <a:chExt cx="4353887" cy="18455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E61F7A-7244-4D27-03B3-954456FCA9FF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B74CD5-2878-5D78-985E-4478003EC1FC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2E41ADE-CF84-5923-BC8B-265DC10427AD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86D4D7-9E16-B790-B835-126B89CAEFD3}"/>
              </a:ext>
            </a:extLst>
          </p:cNvPr>
          <p:cNvGrpSpPr/>
          <p:nvPr/>
        </p:nvGrpSpPr>
        <p:grpSpPr>
          <a:xfrm>
            <a:off x="1560352" y="3909896"/>
            <a:ext cx="2575420" cy="1057013"/>
            <a:chOff x="1560352" y="3976381"/>
            <a:chExt cx="2575420" cy="10570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4AF5BE-1A1A-FAFB-2FD7-5D5079741215}"/>
                </a:ext>
              </a:extLst>
            </p:cNvPr>
            <p:cNvSpPr/>
            <p:nvPr/>
          </p:nvSpPr>
          <p:spPr>
            <a:xfrm>
              <a:off x="1560352" y="3976381"/>
              <a:ext cx="2575420" cy="10570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67C13C6-1429-9A7D-8348-B7462C71A3EA}"/>
                </a:ext>
              </a:extLst>
            </p:cNvPr>
            <p:cNvSpPr/>
            <p:nvPr/>
          </p:nvSpPr>
          <p:spPr>
            <a:xfrm>
              <a:off x="2487335" y="4144160"/>
              <a:ext cx="721454" cy="7214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8B8DBA-9C90-899A-A7CE-5E534308CEE3}"/>
              </a:ext>
            </a:extLst>
          </p:cNvPr>
          <p:cNvGrpSpPr/>
          <p:nvPr/>
        </p:nvGrpSpPr>
        <p:grpSpPr>
          <a:xfrm>
            <a:off x="671119" y="5876918"/>
            <a:ext cx="4353887" cy="184558"/>
            <a:chOff x="671119" y="3699545"/>
            <a:chExt cx="4353887" cy="18455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D89FD9A-6DDC-E96E-C31E-4381BBF9EA13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101B59-D7ED-BA0F-DB39-1074E35DADEE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82411E6-BE30-38BB-416D-AE68A02DFE29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8BEDF5-A82D-349E-AAE4-1F343F685FBC}"/>
              </a:ext>
            </a:extLst>
          </p:cNvPr>
          <p:cNvGrpSpPr/>
          <p:nvPr/>
        </p:nvGrpSpPr>
        <p:grpSpPr>
          <a:xfrm>
            <a:off x="671119" y="5369175"/>
            <a:ext cx="4353887" cy="184558"/>
            <a:chOff x="671119" y="3945064"/>
            <a:chExt cx="4353887" cy="18455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2FE554-A802-7C84-18D9-161BC01DE849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48003F-FBD7-B35A-7733-2B74B26878DE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BE6FF15-B2FA-E5FC-3064-05960415FFCF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CFFEDA9-9790-7906-581A-DEAE59F2C667}"/>
              </a:ext>
            </a:extLst>
          </p:cNvPr>
          <p:cNvGrpSpPr/>
          <p:nvPr/>
        </p:nvGrpSpPr>
        <p:grpSpPr>
          <a:xfrm>
            <a:off x="671119" y="5613390"/>
            <a:ext cx="4353887" cy="184558"/>
            <a:chOff x="671119" y="4184433"/>
            <a:chExt cx="4353887" cy="1845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E53334F-DE32-1493-20A1-EE296D9C3982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299525-2636-9CF5-0B3B-E05C99D5DD7D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86E5AA-076C-926A-569B-85048881B47C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72D948E-713F-3789-434A-4BD52EFC7E57}"/>
              </a:ext>
            </a:extLst>
          </p:cNvPr>
          <p:cNvGrpSpPr/>
          <p:nvPr/>
        </p:nvGrpSpPr>
        <p:grpSpPr>
          <a:xfrm>
            <a:off x="671119" y="5124723"/>
            <a:ext cx="4353887" cy="184558"/>
            <a:chOff x="671119" y="4432191"/>
            <a:chExt cx="4353887" cy="18455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1323A33-6B72-E690-BA04-31BA48B6F760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FC5B5F3-C69B-FD19-4C9A-FFDA73CAB72B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C7AE4C-CED4-DCA3-E106-957AF6DCC462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E398920-34F8-CD23-6E24-E53167D32D20}"/>
              </a:ext>
            </a:extLst>
          </p:cNvPr>
          <p:cNvGrpSpPr/>
          <p:nvPr/>
        </p:nvGrpSpPr>
        <p:grpSpPr>
          <a:xfrm>
            <a:off x="5458780" y="3094034"/>
            <a:ext cx="4353887" cy="184558"/>
            <a:chOff x="671119" y="3699545"/>
            <a:chExt cx="4353887" cy="1845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17D80E5-E140-79CC-B599-5708BF1AF4C2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A51CD0A-E661-93F7-DE77-5D1EF90B0CAA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ED4B350-0123-BF6E-B4CD-0DA6B44403BD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55F3469-D4E7-7A9D-6760-867ED1EA3A59}"/>
              </a:ext>
            </a:extLst>
          </p:cNvPr>
          <p:cNvGrpSpPr/>
          <p:nvPr/>
        </p:nvGrpSpPr>
        <p:grpSpPr>
          <a:xfrm>
            <a:off x="5458780" y="3338249"/>
            <a:ext cx="4353887" cy="184558"/>
            <a:chOff x="671119" y="3945064"/>
            <a:chExt cx="4353887" cy="18455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0C8FB7-FE4A-98DD-A036-77D75B103883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B983D5A-0F52-CAE8-957B-87118F1E7942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C267B93-3A95-FCAD-452C-3E8931306805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81CD25-33A3-B13E-BAF1-0B2264F95E54}"/>
              </a:ext>
            </a:extLst>
          </p:cNvPr>
          <p:cNvGrpSpPr/>
          <p:nvPr/>
        </p:nvGrpSpPr>
        <p:grpSpPr>
          <a:xfrm>
            <a:off x="5458780" y="3582464"/>
            <a:ext cx="4353887" cy="184558"/>
            <a:chOff x="671119" y="4184433"/>
            <a:chExt cx="4353887" cy="18455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A7B882F-458B-E0E4-8636-F44C2C800070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61DDC60-001D-687E-9024-6BAA2B01DA37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CCAA41D-90CF-BD71-FBC5-EC4F3E1F185B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6248CCA-3C93-53D4-93DC-71793C4804E5}"/>
              </a:ext>
            </a:extLst>
          </p:cNvPr>
          <p:cNvGrpSpPr/>
          <p:nvPr/>
        </p:nvGrpSpPr>
        <p:grpSpPr>
          <a:xfrm>
            <a:off x="5458780" y="3826680"/>
            <a:ext cx="4353887" cy="184558"/>
            <a:chOff x="671119" y="4432191"/>
            <a:chExt cx="4353887" cy="18455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F8D51C7-BF60-40E7-A024-0E2308F01F48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6BAAE5F-92FC-2D88-EC4B-2DC1F6CB67B1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D4C63C6-7761-2A4A-7780-CA630FB64B71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2A15ADD-1CA7-928C-8A7C-9141A5A3E5F5}"/>
              </a:ext>
            </a:extLst>
          </p:cNvPr>
          <p:cNvGrpSpPr/>
          <p:nvPr/>
        </p:nvGrpSpPr>
        <p:grpSpPr>
          <a:xfrm>
            <a:off x="6348013" y="4150334"/>
            <a:ext cx="2575420" cy="1057013"/>
            <a:chOff x="1560352" y="3976381"/>
            <a:chExt cx="2575420" cy="105701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ED291DE-7EA1-282A-4243-BA5D7256D8A2}"/>
                </a:ext>
              </a:extLst>
            </p:cNvPr>
            <p:cNvSpPr/>
            <p:nvPr/>
          </p:nvSpPr>
          <p:spPr>
            <a:xfrm>
              <a:off x="1560352" y="3976381"/>
              <a:ext cx="2575420" cy="10570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55DA02D-F3CB-0B3E-1143-F26BE84DCF7B}"/>
                </a:ext>
              </a:extLst>
            </p:cNvPr>
            <p:cNvSpPr/>
            <p:nvPr/>
          </p:nvSpPr>
          <p:spPr>
            <a:xfrm>
              <a:off x="2487335" y="4144160"/>
              <a:ext cx="721454" cy="7214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1DF173B-D274-60AF-FFA2-601610662A2A}"/>
              </a:ext>
            </a:extLst>
          </p:cNvPr>
          <p:cNvGrpSpPr/>
          <p:nvPr/>
        </p:nvGrpSpPr>
        <p:grpSpPr>
          <a:xfrm>
            <a:off x="5458780" y="6135710"/>
            <a:ext cx="4353887" cy="184558"/>
            <a:chOff x="671119" y="3699545"/>
            <a:chExt cx="4353887" cy="18455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E1309A-9170-E6A3-3FEA-6711D27D88C6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229F10B-BF98-D209-51BF-56A84E8892B0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557B321-AA27-15C2-375B-E1B7357CCF5F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1FB7C16-5160-BCC3-583C-B233015971E6}"/>
              </a:ext>
            </a:extLst>
          </p:cNvPr>
          <p:cNvGrpSpPr/>
          <p:nvPr/>
        </p:nvGrpSpPr>
        <p:grpSpPr>
          <a:xfrm>
            <a:off x="5458780" y="5629069"/>
            <a:ext cx="4353887" cy="184558"/>
            <a:chOff x="671119" y="3945064"/>
            <a:chExt cx="4353887" cy="18455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92A74CD-050E-558D-12F1-6D34E736379E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FA35ED3-AC2D-3CDD-C1A2-F9DAD88A21EA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ED66058-4F1C-6D62-ADED-86D7E115FD00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841B13E-7443-AD5C-2F5B-7B06E051734E}"/>
              </a:ext>
            </a:extLst>
          </p:cNvPr>
          <p:cNvGrpSpPr/>
          <p:nvPr/>
        </p:nvGrpSpPr>
        <p:grpSpPr>
          <a:xfrm>
            <a:off x="5458780" y="5873284"/>
            <a:ext cx="4353887" cy="184558"/>
            <a:chOff x="671119" y="4184433"/>
            <a:chExt cx="4353887" cy="18455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C19BF39-294E-B395-1568-75C77DD1C887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6BE2321-C5EA-A88D-5A54-5B23354A3566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935289F-1130-FFAD-F5BF-C095C61FD4F5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0BB811D-BC97-D9BC-7F36-F6F93AEFB97C}"/>
              </a:ext>
            </a:extLst>
          </p:cNvPr>
          <p:cNvGrpSpPr/>
          <p:nvPr/>
        </p:nvGrpSpPr>
        <p:grpSpPr>
          <a:xfrm>
            <a:off x="5458780" y="5365161"/>
            <a:ext cx="4353887" cy="184558"/>
            <a:chOff x="671119" y="4432191"/>
            <a:chExt cx="4353887" cy="18455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A12A40A-B74E-E094-6358-CB5E116C5C1D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A7A8C77-E3D5-E241-2A00-38CAE88D2068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F02A8F9-0D2F-1049-658A-9613AEFFE417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193612F-BBD1-3BDE-AF7C-904F5ED4885B}"/>
              </a:ext>
            </a:extLst>
          </p:cNvPr>
          <p:cNvSpPr/>
          <p:nvPr/>
        </p:nvSpPr>
        <p:spPr>
          <a:xfrm>
            <a:off x="742460" y="1883923"/>
            <a:ext cx="209656" cy="2096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79F31C7-3D48-FCE6-1AE1-87E048E69E3D}"/>
              </a:ext>
            </a:extLst>
          </p:cNvPr>
          <p:cNvSpPr txBox="1"/>
          <p:nvPr/>
        </p:nvSpPr>
        <p:spPr>
          <a:xfrm>
            <a:off x="952116" y="1814876"/>
            <a:ext cx="255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PM</a:t>
            </a:r>
            <a:r>
              <a:rPr lang="ko-KR" altLang="en-US" i="1" dirty="0"/>
              <a:t> 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28E757-A55C-5B6D-2902-34FCD2DAD8D7}"/>
              </a:ext>
            </a:extLst>
          </p:cNvPr>
          <p:cNvSpPr/>
          <p:nvPr/>
        </p:nvSpPr>
        <p:spPr>
          <a:xfrm>
            <a:off x="742460" y="2241695"/>
            <a:ext cx="209656" cy="20965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rgbClr val="89B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97B91D5-9ABC-CDD7-B5BD-DC3EEC4B2520}"/>
              </a:ext>
            </a:extLst>
          </p:cNvPr>
          <p:cNvSpPr txBox="1"/>
          <p:nvPr/>
        </p:nvSpPr>
        <p:spPr>
          <a:xfrm>
            <a:off x="952116" y="2172648"/>
            <a:ext cx="255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DRAM</a:t>
            </a:r>
            <a:r>
              <a:rPr lang="ko-KR" alt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18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39258 -0.331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1" y="-16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1.48148E-6 L -0.39271 0.331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74" y="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F1529-8A15-F5DB-C5B2-9BEC789D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Explanation – p.17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8BC35-CB5A-85B6-2DDE-F735A4A1E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99F998-1CA8-6DBF-91F7-B8B61B0A4FAD}"/>
              </a:ext>
            </a:extLst>
          </p:cNvPr>
          <p:cNvSpPr/>
          <p:nvPr/>
        </p:nvSpPr>
        <p:spPr>
          <a:xfrm>
            <a:off x="444909" y="18779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148BD4-D0B6-7248-6DBF-2163A360FB56}"/>
              </a:ext>
            </a:extLst>
          </p:cNvPr>
          <p:cNvSpPr/>
          <p:nvPr/>
        </p:nvSpPr>
        <p:spPr>
          <a:xfrm>
            <a:off x="336754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A31615-ECD4-2670-4EBD-61139DD68321}"/>
              </a:ext>
            </a:extLst>
          </p:cNvPr>
          <p:cNvSpPr/>
          <p:nvPr/>
        </p:nvSpPr>
        <p:spPr>
          <a:xfrm>
            <a:off x="444909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D3D4A6-09DE-3B2D-F465-BDA11E9A7BBE}"/>
              </a:ext>
            </a:extLst>
          </p:cNvPr>
          <p:cNvSpPr/>
          <p:nvPr/>
        </p:nvSpPr>
        <p:spPr>
          <a:xfrm>
            <a:off x="444909" y="31733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34D82B-26DC-2DEF-11A6-229F03DF15AA}"/>
              </a:ext>
            </a:extLst>
          </p:cNvPr>
          <p:cNvSpPr/>
          <p:nvPr/>
        </p:nvSpPr>
        <p:spPr>
          <a:xfrm>
            <a:off x="444909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9F7BEF-FE48-7465-F39F-5FDF23E522C1}"/>
              </a:ext>
            </a:extLst>
          </p:cNvPr>
          <p:cNvSpPr/>
          <p:nvPr/>
        </p:nvSpPr>
        <p:spPr>
          <a:xfrm>
            <a:off x="444909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75812E-64C3-7D80-F310-5330FF0BD99B}"/>
              </a:ext>
            </a:extLst>
          </p:cNvPr>
          <p:cNvSpPr/>
          <p:nvPr/>
        </p:nvSpPr>
        <p:spPr>
          <a:xfrm>
            <a:off x="2138516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D127AE-3707-48E6-3DEA-72620C141327}"/>
              </a:ext>
            </a:extLst>
          </p:cNvPr>
          <p:cNvSpPr/>
          <p:nvPr/>
        </p:nvSpPr>
        <p:spPr>
          <a:xfrm>
            <a:off x="2030361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932523-0265-5911-ED9D-38FEBC9F9226}"/>
              </a:ext>
            </a:extLst>
          </p:cNvPr>
          <p:cNvSpPr/>
          <p:nvPr/>
        </p:nvSpPr>
        <p:spPr>
          <a:xfrm>
            <a:off x="2138516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0E18A7-2974-9B11-619E-F9BB0895FF22}"/>
              </a:ext>
            </a:extLst>
          </p:cNvPr>
          <p:cNvSpPr/>
          <p:nvPr/>
        </p:nvSpPr>
        <p:spPr>
          <a:xfrm>
            <a:off x="2138516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0379F9-0BBE-89C1-BCD8-555080FFA759}"/>
              </a:ext>
            </a:extLst>
          </p:cNvPr>
          <p:cNvSpPr/>
          <p:nvPr/>
        </p:nvSpPr>
        <p:spPr>
          <a:xfrm>
            <a:off x="2138516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262BAA-26CC-E21A-4354-D2ABA047DA8B}"/>
              </a:ext>
            </a:extLst>
          </p:cNvPr>
          <p:cNvSpPr/>
          <p:nvPr/>
        </p:nvSpPr>
        <p:spPr>
          <a:xfrm>
            <a:off x="2138516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16EF840-9C12-B789-FF81-3EFEE9DE8FAD}"/>
              </a:ext>
            </a:extLst>
          </p:cNvPr>
          <p:cNvSpPr/>
          <p:nvPr/>
        </p:nvSpPr>
        <p:spPr>
          <a:xfrm>
            <a:off x="3832123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E08028-0CDD-0393-2C22-AB06BEC6A1C5}"/>
              </a:ext>
            </a:extLst>
          </p:cNvPr>
          <p:cNvSpPr/>
          <p:nvPr/>
        </p:nvSpPr>
        <p:spPr>
          <a:xfrm>
            <a:off x="3723968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C0FD9C-2A68-1F5B-077B-720194A6DFF4}"/>
              </a:ext>
            </a:extLst>
          </p:cNvPr>
          <p:cNvSpPr/>
          <p:nvPr/>
        </p:nvSpPr>
        <p:spPr>
          <a:xfrm>
            <a:off x="3832123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F56F30-C9BD-A650-2CFC-0FCCF9BDA92E}"/>
              </a:ext>
            </a:extLst>
          </p:cNvPr>
          <p:cNvSpPr/>
          <p:nvPr/>
        </p:nvSpPr>
        <p:spPr>
          <a:xfrm>
            <a:off x="3832123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90A43BF-C6C2-C56D-DBEA-9C442CD6C4B3}"/>
              </a:ext>
            </a:extLst>
          </p:cNvPr>
          <p:cNvSpPr/>
          <p:nvPr/>
        </p:nvSpPr>
        <p:spPr>
          <a:xfrm>
            <a:off x="3832123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FB50E1-3FA9-C567-3529-5C0674E1DE59}"/>
              </a:ext>
            </a:extLst>
          </p:cNvPr>
          <p:cNvSpPr/>
          <p:nvPr/>
        </p:nvSpPr>
        <p:spPr>
          <a:xfrm>
            <a:off x="3832123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152841-60DC-DF75-E20A-265C5437DCB5}"/>
              </a:ext>
            </a:extLst>
          </p:cNvPr>
          <p:cNvSpPr/>
          <p:nvPr/>
        </p:nvSpPr>
        <p:spPr>
          <a:xfrm>
            <a:off x="5525730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0965188-F154-670E-D033-5E20B87FFB30}"/>
              </a:ext>
            </a:extLst>
          </p:cNvPr>
          <p:cNvSpPr/>
          <p:nvPr/>
        </p:nvSpPr>
        <p:spPr>
          <a:xfrm>
            <a:off x="5417575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CE1FDE-3410-8110-6FF7-A86C775D36AF}"/>
              </a:ext>
            </a:extLst>
          </p:cNvPr>
          <p:cNvSpPr/>
          <p:nvPr/>
        </p:nvSpPr>
        <p:spPr>
          <a:xfrm>
            <a:off x="5525730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C40B794-5EEC-4146-296E-FC3D62C5A3A9}"/>
              </a:ext>
            </a:extLst>
          </p:cNvPr>
          <p:cNvSpPr/>
          <p:nvPr/>
        </p:nvSpPr>
        <p:spPr>
          <a:xfrm>
            <a:off x="5525730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D1AA2DF-D2A6-C244-E559-8DE21BF8F5B3}"/>
              </a:ext>
            </a:extLst>
          </p:cNvPr>
          <p:cNvSpPr/>
          <p:nvPr/>
        </p:nvSpPr>
        <p:spPr>
          <a:xfrm>
            <a:off x="5525730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66C76F5-75A8-3B5A-3EFA-E522A049756B}"/>
              </a:ext>
            </a:extLst>
          </p:cNvPr>
          <p:cNvSpPr/>
          <p:nvPr/>
        </p:nvSpPr>
        <p:spPr>
          <a:xfrm>
            <a:off x="5525730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920E633-B117-D955-925F-0471A8C89D2C}"/>
              </a:ext>
            </a:extLst>
          </p:cNvPr>
          <p:cNvSpPr/>
          <p:nvPr/>
        </p:nvSpPr>
        <p:spPr>
          <a:xfrm>
            <a:off x="7219337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38DE1DA-046D-C0AE-2E5F-BA187DB1A551}"/>
              </a:ext>
            </a:extLst>
          </p:cNvPr>
          <p:cNvSpPr/>
          <p:nvPr/>
        </p:nvSpPr>
        <p:spPr>
          <a:xfrm>
            <a:off x="7111182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18840C-3F8B-F83B-231B-5E7434BA7EF4}"/>
              </a:ext>
            </a:extLst>
          </p:cNvPr>
          <p:cNvSpPr/>
          <p:nvPr/>
        </p:nvSpPr>
        <p:spPr>
          <a:xfrm>
            <a:off x="7219337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E66D9B-F72F-9BAF-CA22-1D88BC3D1FF2}"/>
              </a:ext>
            </a:extLst>
          </p:cNvPr>
          <p:cNvSpPr/>
          <p:nvPr/>
        </p:nvSpPr>
        <p:spPr>
          <a:xfrm>
            <a:off x="7219337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E2FD5-3BD7-D180-34D8-318AF80B0455}"/>
              </a:ext>
            </a:extLst>
          </p:cNvPr>
          <p:cNvSpPr/>
          <p:nvPr/>
        </p:nvSpPr>
        <p:spPr>
          <a:xfrm>
            <a:off x="7219337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C3675B1-321E-055A-D4DB-6B867C62099A}"/>
              </a:ext>
            </a:extLst>
          </p:cNvPr>
          <p:cNvSpPr/>
          <p:nvPr/>
        </p:nvSpPr>
        <p:spPr>
          <a:xfrm>
            <a:off x="7219337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E873DD-3CED-D43B-F268-8359FB823D8E}"/>
              </a:ext>
            </a:extLst>
          </p:cNvPr>
          <p:cNvSpPr/>
          <p:nvPr/>
        </p:nvSpPr>
        <p:spPr>
          <a:xfrm>
            <a:off x="8912944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B8C4D1-CADB-4167-41B5-0CDC399D390C}"/>
              </a:ext>
            </a:extLst>
          </p:cNvPr>
          <p:cNvSpPr/>
          <p:nvPr/>
        </p:nvSpPr>
        <p:spPr>
          <a:xfrm>
            <a:off x="8804789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913EB09-B056-5157-1064-CF4CDAAB3D2D}"/>
              </a:ext>
            </a:extLst>
          </p:cNvPr>
          <p:cNvSpPr/>
          <p:nvPr/>
        </p:nvSpPr>
        <p:spPr>
          <a:xfrm>
            <a:off x="8912944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E02167E-54ED-225D-FD87-CB7C94BD1DAE}"/>
              </a:ext>
            </a:extLst>
          </p:cNvPr>
          <p:cNvSpPr/>
          <p:nvPr/>
        </p:nvSpPr>
        <p:spPr>
          <a:xfrm>
            <a:off x="8912944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B2BED83-6C31-4F78-03D1-BFF5437E9091}"/>
              </a:ext>
            </a:extLst>
          </p:cNvPr>
          <p:cNvSpPr/>
          <p:nvPr/>
        </p:nvSpPr>
        <p:spPr>
          <a:xfrm>
            <a:off x="8912944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571B5-C089-91CA-E237-D612291323BB}"/>
              </a:ext>
            </a:extLst>
          </p:cNvPr>
          <p:cNvSpPr/>
          <p:nvPr/>
        </p:nvSpPr>
        <p:spPr>
          <a:xfrm>
            <a:off x="8912944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E7542B-2F26-1FDB-E351-7940DB4AD63A}"/>
              </a:ext>
            </a:extLst>
          </p:cNvPr>
          <p:cNvSpPr/>
          <p:nvPr/>
        </p:nvSpPr>
        <p:spPr>
          <a:xfrm>
            <a:off x="10606551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D0D62C-8423-787D-4766-11D8B6B89F9E}"/>
              </a:ext>
            </a:extLst>
          </p:cNvPr>
          <p:cNvSpPr/>
          <p:nvPr/>
        </p:nvSpPr>
        <p:spPr>
          <a:xfrm>
            <a:off x="10498396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CD8F39D-472E-4258-0E5E-81CB70C90C28}"/>
              </a:ext>
            </a:extLst>
          </p:cNvPr>
          <p:cNvSpPr/>
          <p:nvPr/>
        </p:nvSpPr>
        <p:spPr>
          <a:xfrm>
            <a:off x="10606551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D15A0C4-E758-6440-E529-20E07A69FF58}"/>
              </a:ext>
            </a:extLst>
          </p:cNvPr>
          <p:cNvSpPr/>
          <p:nvPr/>
        </p:nvSpPr>
        <p:spPr>
          <a:xfrm>
            <a:off x="10606551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09EF3D0-4ECE-515F-3139-A9029C8F3D33}"/>
              </a:ext>
            </a:extLst>
          </p:cNvPr>
          <p:cNvSpPr/>
          <p:nvPr/>
        </p:nvSpPr>
        <p:spPr>
          <a:xfrm>
            <a:off x="10606551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CD8C124-E3C1-6E84-051C-1848E2BCB9E0}"/>
              </a:ext>
            </a:extLst>
          </p:cNvPr>
          <p:cNvSpPr/>
          <p:nvPr/>
        </p:nvSpPr>
        <p:spPr>
          <a:xfrm>
            <a:off x="10606551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93CC70AD-CF07-7C6B-BCB8-87D43A5C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en-US" altLang="ko-KR" dirty="0"/>
              <a:t>Optane: QD = 8, Stride = 13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0176F1A-FACD-86CC-61B6-9824160B63F3}"/>
              </a:ext>
            </a:extLst>
          </p:cNvPr>
          <p:cNvSpPr/>
          <p:nvPr/>
        </p:nvSpPr>
        <p:spPr>
          <a:xfrm>
            <a:off x="99059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ACE15F3-B4AA-3BC9-2A03-67E2C1F6F4B9}"/>
              </a:ext>
            </a:extLst>
          </p:cNvPr>
          <p:cNvSpPr/>
          <p:nvPr/>
        </p:nvSpPr>
        <p:spPr>
          <a:xfrm>
            <a:off x="99059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9B3DD8-8AB9-E325-852B-569D0DE7CDB3}"/>
              </a:ext>
            </a:extLst>
          </p:cNvPr>
          <p:cNvSpPr/>
          <p:nvPr/>
        </p:nvSpPr>
        <p:spPr>
          <a:xfrm>
            <a:off x="99059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73B61FD-5CFB-FC86-1EAA-FDD506E4DEAA}"/>
              </a:ext>
            </a:extLst>
          </p:cNvPr>
          <p:cNvSpPr/>
          <p:nvPr/>
        </p:nvSpPr>
        <p:spPr>
          <a:xfrm>
            <a:off x="268174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EEFED40-9F36-DD78-4855-71494CE88DBE}"/>
              </a:ext>
            </a:extLst>
          </p:cNvPr>
          <p:cNvSpPr/>
          <p:nvPr/>
        </p:nvSpPr>
        <p:spPr>
          <a:xfrm>
            <a:off x="268174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1BD3F6-51E2-0F10-479E-1D9AEE51B1FE}"/>
              </a:ext>
            </a:extLst>
          </p:cNvPr>
          <p:cNvSpPr/>
          <p:nvPr/>
        </p:nvSpPr>
        <p:spPr>
          <a:xfrm>
            <a:off x="268174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44A7C46-ED5A-3718-9535-D05B70BE19DF}"/>
              </a:ext>
            </a:extLst>
          </p:cNvPr>
          <p:cNvSpPr/>
          <p:nvPr/>
        </p:nvSpPr>
        <p:spPr>
          <a:xfrm>
            <a:off x="438272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CC91A52-2EEB-8231-CE13-4B9C9F73A969}"/>
              </a:ext>
            </a:extLst>
          </p:cNvPr>
          <p:cNvSpPr/>
          <p:nvPr/>
        </p:nvSpPr>
        <p:spPr>
          <a:xfrm>
            <a:off x="438272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87E413D-F9D7-4668-D362-8B3CB10A74F3}"/>
              </a:ext>
            </a:extLst>
          </p:cNvPr>
          <p:cNvSpPr/>
          <p:nvPr/>
        </p:nvSpPr>
        <p:spPr>
          <a:xfrm>
            <a:off x="438272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3AD9304-C06D-7DD6-7606-33E3B87E439E}"/>
              </a:ext>
            </a:extLst>
          </p:cNvPr>
          <p:cNvSpPr/>
          <p:nvPr/>
        </p:nvSpPr>
        <p:spPr>
          <a:xfrm>
            <a:off x="607141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7BBE3B-DA19-3999-3AF2-73DD58094C04}"/>
              </a:ext>
            </a:extLst>
          </p:cNvPr>
          <p:cNvSpPr/>
          <p:nvPr/>
        </p:nvSpPr>
        <p:spPr>
          <a:xfrm>
            <a:off x="607141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33A8F59-5E16-7DB3-59E5-B2AB52A35C58}"/>
              </a:ext>
            </a:extLst>
          </p:cNvPr>
          <p:cNvSpPr/>
          <p:nvPr/>
        </p:nvSpPr>
        <p:spPr>
          <a:xfrm>
            <a:off x="607141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B15AB0-07CB-5250-99C2-A61A716C7837}"/>
              </a:ext>
            </a:extLst>
          </p:cNvPr>
          <p:cNvSpPr/>
          <p:nvPr/>
        </p:nvSpPr>
        <p:spPr>
          <a:xfrm>
            <a:off x="776256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4ABD926-41BE-98ED-4E60-B79652F939FF}"/>
              </a:ext>
            </a:extLst>
          </p:cNvPr>
          <p:cNvSpPr/>
          <p:nvPr/>
        </p:nvSpPr>
        <p:spPr>
          <a:xfrm>
            <a:off x="776256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158B1-2023-5B0D-8E44-CDD5345842DC}"/>
              </a:ext>
            </a:extLst>
          </p:cNvPr>
          <p:cNvSpPr/>
          <p:nvPr/>
        </p:nvSpPr>
        <p:spPr>
          <a:xfrm>
            <a:off x="776256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28F4855-B8CF-4136-4998-F8E30BD5DA85}"/>
              </a:ext>
            </a:extLst>
          </p:cNvPr>
          <p:cNvSpPr/>
          <p:nvPr/>
        </p:nvSpPr>
        <p:spPr>
          <a:xfrm>
            <a:off x="9461090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3FCEA73-8104-EE8F-53A7-BF2F2C9C00C7}"/>
              </a:ext>
            </a:extLst>
          </p:cNvPr>
          <p:cNvSpPr/>
          <p:nvPr/>
        </p:nvSpPr>
        <p:spPr>
          <a:xfrm>
            <a:off x="9461090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66111B2-52D1-1D7A-A824-6168BFBEA7E2}"/>
              </a:ext>
            </a:extLst>
          </p:cNvPr>
          <p:cNvSpPr/>
          <p:nvPr/>
        </p:nvSpPr>
        <p:spPr>
          <a:xfrm>
            <a:off x="9461090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B9B89FB-733B-FC64-0468-8D9F811A10E2}"/>
              </a:ext>
            </a:extLst>
          </p:cNvPr>
          <p:cNvSpPr/>
          <p:nvPr/>
        </p:nvSpPr>
        <p:spPr>
          <a:xfrm>
            <a:off x="11144864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F72BF24B-E2AC-2E01-8CAF-258DE53A20B5}"/>
              </a:ext>
            </a:extLst>
          </p:cNvPr>
          <p:cNvSpPr/>
          <p:nvPr/>
        </p:nvSpPr>
        <p:spPr>
          <a:xfrm>
            <a:off x="11144864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25382AA-7007-5875-A2E2-E416BB100582}"/>
              </a:ext>
            </a:extLst>
          </p:cNvPr>
          <p:cNvSpPr/>
          <p:nvPr/>
        </p:nvSpPr>
        <p:spPr>
          <a:xfrm>
            <a:off x="11144864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77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D905-70F7-FC9C-8F71-15CD978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B6EC5-76AF-BB29-B682-959BDC2FB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오류 메시지</a:t>
            </a:r>
            <a:r>
              <a:rPr lang="en-US" altLang="ko-KR" dirty="0"/>
              <a:t> </a:t>
            </a:r>
            <a:r>
              <a:rPr lang="ko-KR" altLang="en-US" dirty="0"/>
              <a:t>없이 정상적으로 실행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3AF722-451F-9EE7-56BA-4B2A85934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B70BF-68EB-CD19-1FD0-2DAFDE57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1" y="1472017"/>
            <a:ext cx="9820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90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77DF7-2937-D889-BADA-074CB6A9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0DC9E-9383-F349-9852-D89CA100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재부팅 후 메모리 용량 확인 결과</a:t>
            </a:r>
            <a:r>
              <a:rPr lang="en-US" altLang="ko-KR" dirty="0"/>
              <a:t>, PM</a:t>
            </a:r>
            <a:r>
              <a:rPr lang="ko-KR" altLang="en-US" dirty="0"/>
              <a:t>이 정상적으로 동작함을 확인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2DF5D3-4071-E48C-1386-F5C76CFD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3DC28D-93F3-B57C-31B8-0C2C9A71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68" y="1610434"/>
            <a:ext cx="9801225" cy="23336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15919F-0233-70E8-6CFD-02AEC041ABF9}"/>
              </a:ext>
            </a:extLst>
          </p:cNvPr>
          <p:cNvSpPr/>
          <p:nvPr/>
        </p:nvSpPr>
        <p:spPr>
          <a:xfrm>
            <a:off x="485268" y="3366320"/>
            <a:ext cx="4864945" cy="194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9FDB17-E706-395F-E188-38B57DEF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8" y="4225025"/>
            <a:ext cx="5766072" cy="1783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73E30C1-9A32-186C-F700-F88BF61CFECA}"/>
              </a:ext>
            </a:extLst>
          </p:cNvPr>
          <p:cNvSpPr/>
          <p:nvPr/>
        </p:nvSpPr>
        <p:spPr>
          <a:xfrm>
            <a:off x="485267" y="5019523"/>
            <a:ext cx="5137320" cy="194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6058C7-2C82-9054-B720-5CFEC8593737}"/>
              </a:ext>
            </a:extLst>
          </p:cNvPr>
          <p:cNvSpPr/>
          <p:nvPr/>
        </p:nvSpPr>
        <p:spPr>
          <a:xfrm>
            <a:off x="485267" y="5393032"/>
            <a:ext cx="5137320" cy="194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70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B1AE9-EE0A-FA99-1FA9-D30C1306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57095-4566-9B30-3C23-BEBF530B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설치에 필요한 구성요소 설치</a:t>
            </a:r>
            <a:endParaRPr lang="en-US" altLang="ko-KR" dirty="0"/>
          </a:p>
          <a:p>
            <a:pPr lvl="1"/>
            <a:r>
              <a:rPr lang="en-US" altLang="ko-KR" dirty="0"/>
              <a:t> apt -y install make </a:t>
            </a:r>
            <a:r>
              <a:rPr lang="en-US" altLang="ko-KR" dirty="0" err="1"/>
              <a:t>automake</a:t>
            </a:r>
            <a:r>
              <a:rPr lang="en-US" altLang="ko-KR" dirty="0"/>
              <a:t> </a:t>
            </a:r>
            <a:r>
              <a:rPr lang="en-US" altLang="ko-KR" dirty="0" err="1"/>
              <a:t>libtool</a:t>
            </a:r>
            <a:r>
              <a:rPr lang="en-US" altLang="ko-KR" dirty="0"/>
              <a:t> pkg-config </a:t>
            </a:r>
            <a:r>
              <a:rPr lang="en-US" altLang="ko-KR" dirty="0" err="1"/>
              <a:t>libaio</a:t>
            </a:r>
            <a:r>
              <a:rPr lang="en-US" altLang="ko-KR" dirty="0"/>
              <a:t>-dev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F75F0-13A2-EB4C-EB62-7117FCD64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743567-C2DE-EAAD-9CD8-7EDA8E21D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24"/>
          <a:stretch/>
        </p:blipFill>
        <p:spPr>
          <a:xfrm>
            <a:off x="419099" y="2054217"/>
            <a:ext cx="8922328" cy="40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61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B1AE9-EE0A-FA99-1FA9-D30C1306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57095-4566-9B30-3C23-BEBF530B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설치에 필요한 구성요소 설치</a:t>
            </a:r>
            <a:endParaRPr lang="en-US" altLang="ko-KR" dirty="0"/>
          </a:p>
          <a:p>
            <a:pPr lvl="1"/>
            <a:r>
              <a:rPr lang="en-US" altLang="ko-KR" dirty="0"/>
              <a:t>  apt -y install </a:t>
            </a:r>
            <a:r>
              <a:rPr lang="en-US" altLang="ko-KR" dirty="0" err="1"/>
              <a:t>libmysqlclient</a:t>
            </a:r>
            <a:r>
              <a:rPr lang="en-US" altLang="ko-KR" dirty="0"/>
              <a:t>-dev </a:t>
            </a:r>
            <a:r>
              <a:rPr lang="en-US" altLang="ko-KR" dirty="0" err="1"/>
              <a:t>libssl</a:t>
            </a:r>
            <a:r>
              <a:rPr lang="en-US" altLang="ko-KR" dirty="0"/>
              <a:t>-dev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F75F0-13A2-EB4C-EB62-7117FCD64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743567-C2DE-EAAD-9CD8-7EDA8E21D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11" b="22498"/>
          <a:stretch/>
        </p:blipFill>
        <p:spPr>
          <a:xfrm>
            <a:off x="587342" y="1957231"/>
            <a:ext cx="7107236" cy="45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4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B1AE9-EE0A-FA99-1FA9-D30C1306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57095-4566-9B30-3C23-BEBF530B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설치에 필요한 구성요소 설치</a:t>
            </a:r>
            <a:endParaRPr lang="en-US" altLang="ko-KR" dirty="0"/>
          </a:p>
          <a:p>
            <a:pPr lvl="1"/>
            <a:r>
              <a:rPr lang="en-US" altLang="ko-KR" dirty="0"/>
              <a:t> apt -y install </a:t>
            </a:r>
            <a:r>
              <a:rPr lang="en-US" altLang="ko-KR" dirty="0" err="1"/>
              <a:t>libpq</a:t>
            </a:r>
            <a:r>
              <a:rPr lang="en-US" altLang="ko-KR" dirty="0"/>
              <a:t>-dev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F75F0-13A2-EB4C-EB62-7117FCD64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743567-C2DE-EAAD-9CD8-7EDA8E21D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38" b="170"/>
          <a:stretch/>
        </p:blipFill>
        <p:spPr>
          <a:xfrm>
            <a:off x="419099" y="2091629"/>
            <a:ext cx="8922328" cy="28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66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0040D-7777-7BDB-0DEA-74730E2F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43864-B7DB-B725-126C-246A6C67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다운로드</a:t>
            </a:r>
            <a:endParaRPr lang="en-US" altLang="ko-KR" dirty="0"/>
          </a:p>
          <a:p>
            <a:pPr lvl="1"/>
            <a:r>
              <a:rPr lang="en-US" altLang="ko-KR" dirty="0"/>
              <a:t>git clone https://github.com/akopytov/sysbench.git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4880BF-E8F4-47C0-D4EA-302DEFACA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9C67A0-198D-337B-256E-59544E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2095176"/>
            <a:ext cx="102870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36738-C110-6272-2CAB-27FE5D1A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E59EE-FA9C-5C24-2067-59606277D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스크립트를 실행하여 </a:t>
            </a:r>
            <a:r>
              <a:rPr lang="en-US" altLang="ko-KR" dirty="0"/>
              <a:t>build </a:t>
            </a:r>
          </a:p>
          <a:p>
            <a:pPr lvl="1"/>
            <a:r>
              <a:rPr lang="en-US" altLang="ko-KR" dirty="0"/>
              <a:t> ./autogen.sh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F3DFF1-F80B-FD70-E73B-E65CD69AD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37A51-8EEF-B0D6-7680-9762B429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3" y="2021036"/>
            <a:ext cx="9858689" cy="43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9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6F4DD-62F6-0D74-3712-60E186CC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2A6D3-3092-52B9-3B34-4CB435EA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스크립트를 실행하여 </a:t>
            </a:r>
            <a:r>
              <a:rPr lang="en-US" altLang="ko-KR" dirty="0"/>
              <a:t>build </a:t>
            </a:r>
          </a:p>
          <a:p>
            <a:pPr lvl="1"/>
            <a:r>
              <a:rPr lang="en-US" altLang="ko-KR" dirty="0"/>
              <a:t> ./configure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170A2-BE02-28C7-F158-1872D26F5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3BF6D2-1D46-C909-61DD-F4C754A8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25" y="2265972"/>
            <a:ext cx="4814925" cy="40002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AD9F62-71A6-3FA7-96CD-D1BA65B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52" y="2265972"/>
            <a:ext cx="7755948" cy="40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7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1FFAA-3064-004E-027F-BE2E568B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E5AC8-DF15-7325-B323-D26B11834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스크립트를 실행하여 </a:t>
            </a:r>
            <a:r>
              <a:rPr lang="en-US" altLang="ko-KR" dirty="0"/>
              <a:t>build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make -j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E6B14B-8BCD-9A19-4FB6-44EDF62B3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E29907-719C-5C0C-E9BE-79D31A56D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35"/>
          <a:stretch/>
        </p:blipFill>
        <p:spPr>
          <a:xfrm>
            <a:off x="651845" y="2049077"/>
            <a:ext cx="8560247" cy="42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2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B23DA-63A1-811D-10F9-62E512F0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E7402-46A1-AD4D-54E6-F800361AF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스크립트를 실행하여 </a:t>
            </a:r>
            <a:r>
              <a:rPr lang="en-US" altLang="ko-KR" dirty="0"/>
              <a:t>build </a:t>
            </a:r>
          </a:p>
          <a:p>
            <a:pPr lvl="1"/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install 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ko-KR" altLang="en-US" dirty="0"/>
              <a:t> 사용하지 않으면 권한 문제로 오류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30490B-1FE7-14B9-347D-E80369513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852190-B2A8-25A8-3911-0F4290526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5696"/>
          <a:stretch/>
        </p:blipFill>
        <p:spPr>
          <a:xfrm>
            <a:off x="439594" y="1978176"/>
            <a:ext cx="7112159" cy="1873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84E64D-7A50-08A7-6E1E-68C421A4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4" y="4277505"/>
            <a:ext cx="102679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7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F1529-8A15-F5DB-C5B2-9BEC789D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Explanation – p.17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8BC35-CB5A-85B6-2DDE-F735A4A1E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99F998-1CA8-6DBF-91F7-B8B61B0A4FAD}"/>
              </a:ext>
            </a:extLst>
          </p:cNvPr>
          <p:cNvSpPr/>
          <p:nvPr/>
        </p:nvSpPr>
        <p:spPr>
          <a:xfrm>
            <a:off x="444909" y="18779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148BD4-D0B6-7248-6DBF-2163A360FB56}"/>
              </a:ext>
            </a:extLst>
          </p:cNvPr>
          <p:cNvSpPr/>
          <p:nvPr/>
        </p:nvSpPr>
        <p:spPr>
          <a:xfrm>
            <a:off x="336754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A31615-ECD4-2670-4EBD-61139DD68321}"/>
              </a:ext>
            </a:extLst>
          </p:cNvPr>
          <p:cNvSpPr/>
          <p:nvPr/>
        </p:nvSpPr>
        <p:spPr>
          <a:xfrm>
            <a:off x="444909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D3D4A6-09DE-3B2D-F465-BDA11E9A7BBE}"/>
              </a:ext>
            </a:extLst>
          </p:cNvPr>
          <p:cNvSpPr/>
          <p:nvPr/>
        </p:nvSpPr>
        <p:spPr>
          <a:xfrm>
            <a:off x="444909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34D82B-26DC-2DEF-11A6-229F03DF15AA}"/>
              </a:ext>
            </a:extLst>
          </p:cNvPr>
          <p:cNvSpPr/>
          <p:nvPr/>
        </p:nvSpPr>
        <p:spPr>
          <a:xfrm>
            <a:off x="444909" y="3819832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9F7BEF-FE48-7465-F39F-5FDF23E522C1}"/>
              </a:ext>
            </a:extLst>
          </p:cNvPr>
          <p:cNvSpPr/>
          <p:nvPr/>
        </p:nvSpPr>
        <p:spPr>
          <a:xfrm>
            <a:off x="444909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75812E-64C3-7D80-F310-5330FF0BD99B}"/>
              </a:ext>
            </a:extLst>
          </p:cNvPr>
          <p:cNvSpPr/>
          <p:nvPr/>
        </p:nvSpPr>
        <p:spPr>
          <a:xfrm>
            <a:off x="2138516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D127AE-3707-48E6-3DEA-72620C141327}"/>
              </a:ext>
            </a:extLst>
          </p:cNvPr>
          <p:cNvSpPr/>
          <p:nvPr/>
        </p:nvSpPr>
        <p:spPr>
          <a:xfrm>
            <a:off x="2030361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932523-0265-5911-ED9D-38FEBC9F9226}"/>
              </a:ext>
            </a:extLst>
          </p:cNvPr>
          <p:cNvSpPr/>
          <p:nvPr/>
        </p:nvSpPr>
        <p:spPr>
          <a:xfrm>
            <a:off x="2138516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0E18A7-2974-9B11-619E-F9BB0895FF22}"/>
              </a:ext>
            </a:extLst>
          </p:cNvPr>
          <p:cNvSpPr/>
          <p:nvPr/>
        </p:nvSpPr>
        <p:spPr>
          <a:xfrm>
            <a:off x="2138516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0379F9-0BBE-89C1-BCD8-555080FFA759}"/>
              </a:ext>
            </a:extLst>
          </p:cNvPr>
          <p:cNvSpPr/>
          <p:nvPr/>
        </p:nvSpPr>
        <p:spPr>
          <a:xfrm>
            <a:off x="2138516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262BAA-26CC-E21A-4354-D2ABA047DA8B}"/>
              </a:ext>
            </a:extLst>
          </p:cNvPr>
          <p:cNvSpPr/>
          <p:nvPr/>
        </p:nvSpPr>
        <p:spPr>
          <a:xfrm>
            <a:off x="2138516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16EF840-9C12-B789-FF81-3EFEE9DE8FAD}"/>
              </a:ext>
            </a:extLst>
          </p:cNvPr>
          <p:cNvSpPr/>
          <p:nvPr/>
        </p:nvSpPr>
        <p:spPr>
          <a:xfrm>
            <a:off x="3832123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E08028-0CDD-0393-2C22-AB06BEC6A1C5}"/>
              </a:ext>
            </a:extLst>
          </p:cNvPr>
          <p:cNvSpPr/>
          <p:nvPr/>
        </p:nvSpPr>
        <p:spPr>
          <a:xfrm>
            <a:off x="3723968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C0FD9C-2A68-1F5B-077B-720194A6DFF4}"/>
              </a:ext>
            </a:extLst>
          </p:cNvPr>
          <p:cNvSpPr/>
          <p:nvPr/>
        </p:nvSpPr>
        <p:spPr>
          <a:xfrm>
            <a:off x="3832123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F56F30-C9BD-A650-2CFC-0FCCF9BDA92E}"/>
              </a:ext>
            </a:extLst>
          </p:cNvPr>
          <p:cNvSpPr/>
          <p:nvPr/>
        </p:nvSpPr>
        <p:spPr>
          <a:xfrm>
            <a:off x="3832123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90A43BF-C6C2-C56D-DBEA-9C442CD6C4B3}"/>
              </a:ext>
            </a:extLst>
          </p:cNvPr>
          <p:cNvSpPr/>
          <p:nvPr/>
        </p:nvSpPr>
        <p:spPr>
          <a:xfrm>
            <a:off x="3832123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FB50E1-3FA9-C567-3529-5C0674E1DE59}"/>
              </a:ext>
            </a:extLst>
          </p:cNvPr>
          <p:cNvSpPr/>
          <p:nvPr/>
        </p:nvSpPr>
        <p:spPr>
          <a:xfrm>
            <a:off x="3832123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152841-60DC-DF75-E20A-265C5437DCB5}"/>
              </a:ext>
            </a:extLst>
          </p:cNvPr>
          <p:cNvSpPr/>
          <p:nvPr/>
        </p:nvSpPr>
        <p:spPr>
          <a:xfrm>
            <a:off x="5525730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0965188-F154-670E-D033-5E20B87FFB30}"/>
              </a:ext>
            </a:extLst>
          </p:cNvPr>
          <p:cNvSpPr/>
          <p:nvPr/>
        </p:nvSpPr>
        <p:spPr>
          <a:xfrm>
            <a:off x="5417575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CE1FDE-3410-8110-6FF7-A86C775D36AF}"/>
              </a:ext>
            </a:extLst>
          </p:cNvPr>
          <p:cNvSpPr/>
          <p:nvPr/>
        </p:nvSpPr>
        <p:spPr>
          <a:xfrm>
            <a:off x="5525730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C40B794-5EEC-4146-296E-FC3D62C5A3A9}"/>
              </a:ext>
            </a:extLst>
          </p:cNvPr>
          <p:cNvSpPr/>
          <p:nvPr/>
        </p:nvSpPr>
        <p:spPr>
          <a:xfrm>
            <a:off x="5525730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D1AA2DF-D2A6-C244-E559-8DE21BF8F5B3}"/>
              </a:ext>
            </a:extLst>
          </p:cNvPr>
          <p:cNvSpPr/>
          <p:nvPr/>
        </p:nvSpPr>
        <p:spPr>
          <a:xfrm>
            <a:off x="5525730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66C76F5-75A8-3B5A-3EFA-E522A049756B}"/>
              </a:ext>
            </a:extLst>
          </p:cNvPr>
          <p:cNvSpPr/>
          <p:nvPr/>
        </p:nvSpPr>
        <p:spPr>
          <a:xfrm>
            <a:off x="5525730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920E633-B117-D955-925F-0471A8C89D2C}"/>
              </a:ext>
            </a:extLst>
          </p:cNvPr>
          <p:cNvSpPr/>
          <p:nvPr/>
        </p:nvSpPr>
        <p:spPr>
          <a:xfrm>
            <a:off x="7219337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38DE1DA-046D-C0AE-2E5F-BA187DB1A551}"/>
              </a:ext>
            </a:extLst>
          </p:cNvPr>
          <p:cNvSpPr/>
          <p:nvPr/>
        </p:nvSpPr>
        <p:spPr>
          <a:xfrm>
            <a:off x="7111182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18840C-3F8B-F83B-231B-5E7434BA7EF4}"/>
              </a:ext>
            </a:extLst>
          </p:cNvPr>
          <p:cNvSpPr/>
          <p:nvPr/>
        </p:nvSpPr>
        <p:spPr>
          <a:xfrm>
            <a:off x="7219337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E66D9B-F72F-9BAF-CA22-1D88BC3D1FF2}"/>
              </a:ext>
            </a:extLst>
          </p:cNvPr>
          <p:cNvSpPr/>
          <p:nvPr/>
        </p:nvSpPr>
        <p:spPr>
          <a:xfrm>
            <a:off x="7219337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E2FD5-3BD7-D180-34D8-318AF80B0455}"/>
              </a:ext>
            </a:extLst>
          </p:cNvPr>
          <p:cNvSpPr/>
          <p:nvPr/>
        </p:nvSpPr>
        <p:spPr>
          <a:xfrm>
            <a:off x="7219337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C3675B1-321E-055A-D4DB-6B867C62099A}"/>
              </a:ext>
            </a:extLst>
          </p:cNvPr>
          <p:cNvSpPr/>
          <p:nvPr/>
        </p:nvSpPr>
        <p:spPr>
          <a:xfrm>
            <a:off x="7219337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E873DD-3CED-D43B-F268-8359FB823D8E}"/>
              </a:ext>
            </a:extLst>
          </p:cNvPr>
          <p:cNvSpPr/>
          <p:nvPr/>
        </p:nvSpPr>
        <p:spPr>
          <a:xfrm>
            <a:off x="8912944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B8C4D1-CADB-4167-41B5-0CDC399D390C}"/>
              </a:ext>
            </a:extLst>
          </p:cNvPr>
          <p:cNvSpPr/>
          <p:nvPr/>
        </p:nvSpPr>
        <p:spPr>
          <a:xfrm>
            <a:off x="8804789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913EB09-B056-5157-1064-CF4CDAAB3D2D}"/>
              </a:ext>
            </a:extLst>
          </p:cNvPr>
          <p:cNvSpPr/>
          <p:nvPr/>
        </p:nvSpPr>
        <p:spPr>
          <a:xfrm>
            <a:off x="8912944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E02167E-54ED-225D-FD87-CB7C94BD1DAE}"/>
              </a:ext>
            </a:extLst>
          </p:cNvPr>
          <p:cNvSpPr/>
          <p:nvPr/>
        </p:nvSpPr>
        <p:spPr>
          <a:xfrm>
            <a:off x="8912944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B2BED83-6C31-4F78-03D1-BFF5437E9091}"/>
              </a:ext>
            </a:extLst>
          </p:cNvPr>
          <p:cNvSpPr/>
          <p:nvPr/>
        </p:nvSpPr>
        <p:spPr>
          <a:xfrm>
            <a:off x="8912944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571B5-C089-91CA-E237-D612291323BB}"/>
              </a:ext>
            </a:extLst>
          </p:cNvPr>
          <p:cNvSpPr/>
          <p:nvPr/>
        </p:nvSpPr>
        <p:spPr>
          <a:xfrm>
            <a:off x="8912944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E7542B-2F26-1FDB-E351-7940DB4AD63A}"/>
              </a:ext>
            </a:extLst>
          </p:cNvPr>
          <p:cNvSpPr/>
          <p:nvPr/>
        </p:nvSpPr>
        <p:spPr>
          <a:xfrm>
            <a:off x="10606551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D0D62C-8423-787D-4766-11D8B6B89F9E}"/>
              </a:ext>
            </a:extLst>
          </p:cNvPr>
          <p:cNvSpPr/>
          <p:nvPr/>
        </p:nvSpPr>
        <p:spPr>
          <a:xfrm>
            <a:off x="10498396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CD8F39D-472E-4258-0E5E-81CB70C90C28}"/>
              </a:ext>
            </a:extLst>
          </p:cNvPr>
          <p:cNvSpPr/>
          <p:nvPr/>
        </p:nvSpPr>
        <p:spPr>
          <a:xfrm>
            <a:off x="10606551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D15A0C4-E758-6440-E529-20E07A69FF58}"/>
              </a:ext>
            </a:extLst>
          </p:cNvPr>
          <p:cNvSpPr/>
          <p:nvPr/>
        </p:nvSpPr>
        <p:spPr>
          <a:xfrm>
            <a:off x="10606551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09EF3D0-4ECE-515F-3139-A9029C8F3D33}"/>
              </a:ext>
            </a:extLst>
          </p:cNvPr>
          <p:cNvSpPr/>
          <p:nvPr/>
        </p:nvSpPr>
        <p:spPr>
          <a:xfrm>
            <a:off x="10606551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CD8C124-E3C1-6E84-051C-1848E2BCB9E0}"/>
              </a:ext>
            </a:extLst>
          </p:cNvPr>
          <p:cNvSpPr/>
          <p:nvPr/>
        </p:nvSpPr>
        <p:spPr>
          <a:xfrm>
            <a:off x="10606551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9BF36-B69B-AB35-BD1B-134E0F81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en-US" altLang="ko-KR" dirty="0"/>
              <a:t>Optane: QD = 8, Stride = 20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A60629C-8C5E-175F-5650-7C4EFA06FD4D}"/>
              </a:ext>
            </a:extLst>
          </p:cNvPr>
          <p:cNvSpPr/>
          <p:nvPr/>
        </p:nvSpPr>
        <p:spPr>
          <a:xfrm>
            <a:off x="99059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7E86B8B-1991-7399-3A26-C9CBE1A9E733}"/>
              </a:ext>
            </a:extLst>
          </p:cNvPr>
          <p:cNvSpPr/>
          <p:nvPr/>
        </p:nvSpPr>
        <p:spPr>
          <a:xfrm>
            <a:off x="99059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D43A86F-D4B8-8844-B94A-636464414370}"/>
              </a:ext>
            </a:extLst>
          </p:cNvPr>
          <p:cNvSpPr/>
          <p:nvPr/>
        </p:nvSpPr>
        <p:spPr>
          <a:xfrm>
            <a:off x="99059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DD088F1-015B-8A45-911C-85862A5D6380}"/>
              </a:ext>
            </a:extLst>
          </p:cNvPr>
          <p:cNvSpPr/>
          <p:nvPr/>
        </p:nvSpPr>
        <p:spPr>
          <a:xfrm>
            <a:off x="268174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CEB09DA-B7C9-D98F-7EC2-C7D8FDD10BD1}"/>
              </a:ext>
            </a:extLst>
          </p:cNvPr>
          <p:cNvSpPr/>
          <p:nvPr/>
        </p:nvSpPr>
        <p:spPr>
          <a:xfrm>
            <a:off x="268174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97AFC03-C5CD-FCE7-C77C-4C3A28D1A811}"/>
              </a:ext>
            </a:extLst>
          </p:cNvPr>
          <p:cNvSpPr/>
          <p:nvPr/>
        </p:nvSpPr>
        <p:spPr>
          <a:xfrm>
            <a:off x="268174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F5BC748-4340-2B65-EE2A-DB2B03393271}"/>
              </a:ext>
            </a:extLst>
          </p:cNvPr>
          <p:cNvSpPr/>
          <p:nvPr/>
        </p:nvSpPr>
        <p:spPr>
          <a:xfrm>
            <a:off x="438272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A5E7D58-6D09-F89F-9636-1643516A3BED}"/>
              </a:ext>
            </a:extLst>
          </p:cNvPr>
          <p:cNvSpPr/>
          <p:nvPr/>
        </p:nvSpPr>
        <p:spPr>
          <a:xfrm>
            <a:off x="438272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802F97E-EAD9-07A9-491E-E9AA6703369F}"/>
              </a:ext>
            </a:extLst>
          </p:cNvPr>
          <p:cNvSpPr/>
          <p:nvPr/>
        </p:nvSpPr>
        <p:spPr>
          <a:xfrm>
            <a:off x="438272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4F434C6-AAFA-5EEB-48C7-202BB83C3CC1}"/>
              </a:ext>
            </a:extLst>
          </p:cNvPr>
          <p:cNvSpPr/>
          <p:nvPr/>
        </p:nvSpPr>
        <p:spPr>
          <a:xfrm>
            <a:off x="607141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BDD3E4B-3CD3-018A-E0CC-6D7B59F5689B}"/>
              </a:ext>
            </a:extLst>
          </p:cNvPr>
          <p:cNvSpPr/>
          <p:nvPr/>
        </p:nvSpPr>
        <p:spPr>
          <a:xfrm>
            <a:off x="607141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220E948-A68A-2E4C-C91D-0F2CB17C7F17}"/>
              </a:ext>
            </a:extLst>
          </p:cNvPr>
          <p:cNvSpPr/>
          <p:nvPr/>
        </p:nvSpPr>
        <p:spPr>
          <a:xfrm>
            <a:off x="607141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0B1EAD1-87DC-B5E8-CC0A-301D31C5FA0B}"/>
              </a:ext>
            </a:extLst>
          </p:cNvPr>
          <p:cNvSpPr/>
          <p:nvPr/>
        </p:nvSpPr>
        <p:spPr>
          <a:xfrm>
            <a:off x="776256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2A0477D0-C51F-6B6C-165C-246D6DBDB5F8}"/>
              </a:ext>
            </a:extLst>
          </p:cNvPr>
          <p:cNvSpPr/>
          <p:nvPr/>
        </p:nvSpPr>
        <p:spPr>
          <a:xfrm>
            <a:off x="776256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FF10916-070A-B6E3-41DF-617D629D862D}"/>
              </a:ext>
            </a:extLst>
          </p:cNvPr>
          <p:cNvSpPr/>
          <p:nvPr/>
        </p:nvSpPr>
        <p:spPr>
          <a:xfrm>
            <a:off x="776256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BBE55BC-8CC9-EC82-4787-9FBB1455805D}"/>
              </a:ext>
            </a:extLst>
          </p:cNvPr>
          <p:cNvSpPr/>
          <p:nvPr/>
        </p:nvSpPr>
        <p:spPr>
          <a:xfrm>
            <a:off x="9461090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6B748FB-0D3B-DF1B-8DAD-D5172BBCEB6C}"/>
              </a:ext>
            </a:extLst>
          </p:cNvPr>
          <p:cNvSpPr/>
          <p:nvPr/>
        </p:nvSpPr>
        <p:spPr>
          <a:xfrm>
            <a:off x="9461090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0FAAAE6-EC41-1696-BF3B-2A1F32B4E197}"/>
              </a:ext>
            </a:extLst>
          </p:cNvPr>
          <p:cNvSpPr/>
          <p:nvPr/>
        </p:nvSpPr>
        <p:spPr>
          <a:xfrm>
            <a:off x="9461090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317070A-39B6-F260-5229-0B3A1B95BFE9}"/>
              </a:ext>
            </a:extLst>
          </p:cNvPr>
          <p:cNvSpPr/>
          <p:nvPr/>
        </p:nvSpPr>
        <p:spPr>
          <a:xfrm>
            <a:off x="11144864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50FD5A4-097F-F7DA-4FB2-A7AAD40E8C65}"/>
              </a:ext>
            </a:extLst>
          </p:cNvPr>
          <p:cNvSpPr/>
          <p:nvPr/>
        </p:nvSpPr>
        <p:spPr>
          <a:xfrm>
            <a:off x="11144864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5E4472C-B5A7-CFF7-AFC8-CBDA037B49B9}"/>
              </a:ext>
            </a:extLst>
          </p:cNvPr>
          <p:cNvSpPr/>
          <p:nvPr/>
        </p:nvSpPr>
        <p:spPr>
          <a:xfrm>
            <a:off x="11144864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06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379BB-6F94-3DC8-DF40-0389C5B4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E507C-77EE-D601-1F25-ED0F356BE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완료</a:t>
            </a:r>
            <a:endParaRPr lang="en-US" altLang="ko-KR" dirty="0"/>
          </a:p>
          <a:p>
            <a:pPr lvl="1"/>
            <a:r>
              <a:rPr lang="ko-KR" altLang="en-US" dirty="0"/>
              <a:t>버전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help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574AAE-415B-6ACD-24AE-CFD032847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E5DEA-ECD7-CE62-508D-58DE1465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65" y="2129142"/>
            <a:ext cx="10267950" cy="342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8C4CD-E925-33EC-1AEB-3D1FC2F50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445"/>
          <a:stretch/>
        </p:blipFill>
        <p:spPr>
          <a:xfrm>
            <a:off x="378365" y="3059855"/>
            <a:ext cx="10267950" cy="30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93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F68C0-5067-55E3-DCC4-4AEAE3C6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BC61B-E89A-CF49-3C23-46E51A13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메모리 성능 측정 방법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sysbench</a:t>
            </a:r>
            <a:r>
              <a:rPr lang="en-US" altLang="ko-KR" dirty="0"/>
              <a:t> memory run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EF2E47-2953-FFD7-C60A-A39AA90E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89937-A1CB-06C3-275F-7DE025BD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07" y="2344473"/>
            <a:ext cx="11093365" cy="26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97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07B15-0663-7B08-DD97-865A0FFD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01FAC-34AA-5776-CF6A-5D86C3C33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sequential / block size = 256k / total size = 1000TB</a:t>
            </a:r>
          </a:p>
          <a:p>
            <a:endParaRPr lang="en-US" altLang="ko-KR" dirty="0"/>
          </a:p>
          <a:p>
            <a:r>
              <a:rPr lang="en-US" altLang="ko-KR" dirty="0"/>
              <a:t>PM</a:t>
            </a:r>
            <a:r>
              <a:rPr lang="ko-KR" altLang="en-US" dirty="0"/>
              <a:t>을 </a:t>
            </a:r>
            <a:r>
              <a:rPr lang="en-US" altLang="ko-KR" dirty="0"/>
              <a:t>memory mode</a:t>
            </a:r>
            <a:r>
              <a:rPr lang="ko-KR" altLang="en-US" dirty="0"/>
              <a:t>로 적용한 상태의 </a:t>
            </a:r>
            <a:r>
              <a:rPr lang="en-US" altLang="ko-KR" dirty="0"/>
              <a:t>benchmark </a:t>
            </a:r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en-US" altLang="ko-KR" dirty="0"/>
              <a:t>Throughput - events/s (eps) : 90108.36</a:t>
            </a:r>
          </a:p>
          <a:p>
            <a:pPr lvl="1"/>
            <a:r>
              <a:rPr lang="en-US" altLang="ko-KR" dirty="0"/>
              <a:t>Latency (</a:t>
            </a:r>
            <a:r>
              <a:rPr lang="en-US" altLang="ko-KR" dirty="0" err="1"/>
              <a:t>ms</a:t>
            </a:r>
            <a:r>
              <a:rPr lang="en-US" altLang="ko-KR" dirty="0"/>
              <a:t>) - min : 0.01 avg : 0.01 max : 0.08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PM </a:t>
            </a:r>
            <a:r>
              <a:rPr lang="ko-KR" altLang="en-US" dirty="0"/>
              <a:t>없이 </a:t>
            </a:r>
            <a:r>
              <a:rPr lang="en-US" altLang="ko-KR" dirty="0"/>
              <a:t>DRAM</a:t>
            </a:r>
            <a:r>
              <a:rPr lang="ko-KR" altLang="en-US" dirty="0"/>
              <a:t>만 사용한 상태의 </a:t>
            </a:r>
            <a:r>
              <a:rPr lang="en-US" altLang="ko-KR" dirty="0"/>
              <a:t>benchmark </a:t>
            </a:r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en-US" altLang="ko-KR" dirty="0"/>
              <a:t>Throughput - events/s (eps) : 89579.35</a:t>
            </a:r>
          </a:p>
          <a:p>
            <a:pPr lvl="1"/>
            <a:r>
              <a:rPr lang="en-US" altLang="ko-KR" dirty="0"/>
              <a:t>Latency (</a:t>
            </a:r>
            <a:r>
              <a:rPr lang="en-US" altLang="ko-KR" dirty="0" err="1"/>
              <a:t>ms</a:t>
            </a:r>
            <a:r>
              <a:rPr lang="en-US" altLang="ko-KR" dirty="0"/>
              <a:t>) - min : 0.01 avg : 0.01 max : 0.09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C92B8-907A-589B-30F5-7CC4DA581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91DDD1-3D8A-A4D6-FC86-19F0F36F6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349"/>
          <a:stretch/>
        </p:blipFill>
        <p:spPr>
          <a:xfrm>
            <a:off x="408597" y="1571340"/>
            <a:ext cx="10168432" cy="3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89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853F6-D409-68FB-14A8-09BA1861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F058C-BEB5-1166-5E04-79207EBF5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벤치마크 동작 중 메모리 사용량 관측 안됨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304EA-A349-1CA3-8859-1580496D9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B2DD36-4E0C-F4AA-29CD-819B701C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999" y="1702783"/>
            <a:ext cx="5457374" cy="4566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3F0C5B-F873-CDB1-DA60-800FE01E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4" y="1702783"/>
            <a:ext cx="5869362" cy="45666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8B46C7-F1A4-8DDD-A1FD-FD33342CABD6}"/>
              </a:ext>
            </a:extLst>
          </p:cNvPr>
          <p:cNvSpPr/>
          <p:nvPr/>
        </p:nvSpPr>
        <p:spPr>
          <a:xfrm>
            <a:off x="6262999" y="5865962"/>
            <a:ext cx="2596329" cy="161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4AE747-B103-AC92-DA04-CD7C0948C141}"/>
              </a:ext>
            </a:extLst>
          </p:cNvPr>
          <p:cNvSpPr/>
          <p:nvPr/>
        </p:nvSpPr>
        <p:spPr>
          <a:xfrm>
            <a:off x="2191109" y="3824140"/>
            <a:ext cx="448574" cy="244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431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10CC5-0968-9AED-716C-E7BA8F86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72395-ED5B-F83A-083E-134219AD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 PM</a:t>
            </a:r>
            <a:r>
              <a:rPr lang="ko-KR" altLang="en-US" dirty="0"/>
              <a:t>을 제거한 상태에서도 여전히 메모리 사용량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4C21EA-16F3-7828-4BD4-F7F744473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49E3F-77F7-E654-9099-ABE2C380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85" y="1475468"/>
            <a:ext cx="5451944" cy="53553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2CB285-48AD-B06C-C9ED-E9064BC70A8A}"/>
              </a:ext>
            </a:extLst>
          </p:cNvPr>
          <p:cNvSpPr/>
          <p:nvPr/>
        </p:nvSpPr>
        <p:spPr>
          <a:xfrm>
            <a:off x="2950185" y="1475468"/>
            <a:ext cx="2596329" cy="161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1CDE86-2C63-02C5-D5A0-19D168E48EB4}"/>
              </a:ext>
            </a:extLst>
          </p:cNvPr>
          <p:cNvSpPr/>
          <p:nvPr/>
        </p:nvSpPr>
        <p:spPr>
          <a:xfrm>
            <a:off x="5029199" y="1935264"/>
            <a:ext cx="517315" cy="2533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351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84903-B75A-BABA-D1C1-6089AD90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Benchmark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0FC6B-6BF7-CAE7-7690-5E31983F7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벤치마크 </a:t>
            </a:r>
            <a:endParaRPr lang="en-US" altLang="ko-KR" dirty="0"/>
          </a:p>
          <a:p>
            <a:pPr lvl="1"/>
            <a:r>
              <a:rPr lang="en-US" altLang="ko-KR" dirty="0" err="1"/>
              <a:t>Threadtest</a:t>
            </a:r>
            <a:r>
              <a:rPr lang="en-US" altLang="ko-KR" dirty="0"/>
              <a:t> - allocation</a:t>
            </a:r>
            <a:r>
              <a:rPr lang="ko-KR" altLang="en-US" dirty="0"/>
              <a:t>을 반복할 때 </a:t>
            </a:r>
            <a:r>
              <a:rPr lang="ko-KR" altLang="en-US" dirty="0" err="1"/>
              <a:t>멀티쓰레드</a:t>
            </a:r>
            <a:r>
              <a:rPr lang="ko-KR" altLang="en-US" dirty="0"/>
              <a:t> 성능 측정 </a:t>
            </a:r>
            <a:endParaRPr lang="en-US" altLang="ko-KR" dirty="0"/>
          </a:p>
          <a:p>
            <a:pPr lvl="1"/>
            <a:r>
              <a:rPr lang="en-US" altLang="ko-KR" dirty="0"/>
              <a:t>Prod-con - </a:t>
            </a:r>
            <a:r>
              <a:rPr lang="ko-KR" altLang="en-US" dirty="0"/>
              <a:t>쓰레드에 대한 </a:t>
            </a:r>
            <a:r>
              <a:rPr lang="en-US" altLang="ko-KR" dirty="0"/>
              <a:t>producer-consumer </a:t>
            </a:r>
            <a:r>
              <a:rPr lang="ko-KR" altLang="en-US" dirty="0"/>
              <a:t>워크로드를 시뮬레이션 </a:t>
            </a:r>
            <a:endParaRPr lang="en-US" altLang="ko-KR" dirty="0"/>
          </a:p>
          <a:p>
            <a:pPr lvl="1"/>
            <a:r>
              <a:rPr lang="en-US" altLang="ko-KR" dirty="0" err="1"/>
              <a:t>Shbench</a:t>
            </a:r>
            <a:r>
              <a:rPr lang="en-US" altLang="ko-KR" dirty="0"/>
              <a:t> - allocator</a:t>
            </a:r>
            <a:r>
              <a:rPr lang="ko-KR" altLang="en-US" dirty="0"/>
              <a:t>에 대한 스트레스 테스트 </a:t>
            </a:r>
            <a:endParaRPr lang="en-US" altLang="ko-KR" dirty="0"/>
          </a:p>
          <a:p>
            <a:pPr lvl="1"/>
            <a:r>
              <a:rPr lang="en-US" altLang="ko-KR" dirty="0"/>
              <a:t>Larson - </a:t>
            </a:r>
            <a:r>
              <a:rPr lang="ko-KR" altLang="en-US" dirty="0"/>
              <a:t>하나의 쓰레드가 </a:t>
            </a:r>
            <a:r>
              <a:rPr lang="en-US" altLang="ko-KR" dirty="0"/>
              <a:t>allocate </a:t>
            </a:r>
            <a:r>
              <a:rPr lang="ko-KR" altLang="en-US" dirty="0"/>
              <a:t>한 개체를 다른 쓰레드가 </a:t>
            </a:r>
            <a:r>
              <a:rPr lang="en-US" altLang="ko-KR" dirty="0"/>
              <a:t>free</a:t>
            </a:r>
            <a:r>
              <a:rPr lang="ko-KR" altLang="en-US" dirty="0"/>
              <a:t>하는 동작 시뮬레이션 </a:t>
            </a:r>
            <a:endParaRPr lang="en-US" altLang="ko-KR" dirty="0"/>
          </a:p>
          <a:p>
            <a:pPr lvl="1"/>
            <a:r>
              <a:rPr lang="en-US" altLang="ko-KR" dirty="0" err="1"/>
              <a:t>DBMStest</a:t>
            </a:r>
            <a:r>
              <a:rPr lang="en-US" altLang="ko-KR" dirty="0"/>
              <a:t> - </a:t>
            </a:r>
            <a:r>
              <a:rPr lang="ko-KR" altLang="en-US" dirty="0"/>
              <a:t>데이터베이스에서 </a:t>
            </a:r>
            <a:r>
              <a:rPr lang="en-US" altLang="ko-KR" dirty="0"/>
              <a:t>TPC-DS </a:t>
            </a:r>
            <a:r>
              <a:rPr lang="ko-KR" altLang="en-US" dirty="0"/>
              <a:t>벤치마크를 사용하여 </a:t>
            </a:r>
            <a:r>
              <a:rPr lang="en-US" altLang="ko-KR" dirty="0"/>
              <a:t>allocation </a:t>
            </a:r>
            <a:r>
              <a:rPr lang="ko-KR" altLang="en-US" dirty="0"/>
              <a:t>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A95EF2-6000-4F82-9CE5-A651AAA29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752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98A5F-1BE7-6D31-3DC9-A7D2BEE0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1709B-05DD-B47A-D416-186CE781F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 PM &amp; Optane SSD </a:t>
            </a:r>
          </a:p>
          <a:p>
            <a:r>
              <a:rPr lang="ko-KR" altLang="en-US" dirty="0"/>
              <a:t>여러 워크로드 및 벤치마크에서 정말로 </a:t>
            </a:r>
            <a:r>
              <a:rPr lang="en-US" altLang="ko-KR" dirty="0"/>
              <a:t>Optane</a:t>
            </a:r>
            <a:r>
              <a:rPr lang="ko-KR" altLang="en-US" dirty="0"/>
              <a:t>이 우수하게 동작하는지 실험</a:t>
            </a:r>
            <a:endParaRPr lang="en-US" altLang="ko-KR" dirty="0"/>
          </a:p>
          <a:p>
            <a:r>
              <a:rPr lang="ko-KR" altLang="en-US" dirty="0"/>
              <a:t>가능하다면 </a:t>
            </a:r>
            <a:r>
              <a:rPr lang="en-US" altLang="ko-KR" dirty="0"/>
              <a:t>Optane</a:t>
            </a:r>
            <a:r>
              <a:rPr lang="ko-KR" altLang="en-US" dirty="0"/>
              <a:t>의 성능을 개선하는 방법 구현 </a:t>
            </a:r>
            <a:endParaRPr lang="en-US" altLang="ko-KR" dirty="0"/>
          </a:p>
          <a:p>
            <a:pPr lvl="1"/>
            <a:r>
              <a:rPr lang="ko-KR" altLang="en-US" dirty="0"/>
              <a:t>워크로드의 분리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병렬처리</a:t>
            </a:r>
            <a:endParaRPr lang="en-US" altLang="ko-KR" dirty="0"/>
          </a:p>
          <a:p>
            <a:pPr lvl="1"/>
            <a:r>
              <a:rPr lang="en-US" altLang="ko-KR" dirty="0"/>
              <a:t>Garbage Collection </a:t>
            </a:r>
            <a:r>
              <a:rPr lang="ko-KR" altLang="en-US" dirty="0"/>
              <a:t>여부 </a:t>
            </a:r>
            <a:endParaRPr lang="en-US" altLang="ko-KR" dirty="0"/>
          </a:p>
          <a:p>
            <a:pPr lvl="1"/>
            <a:r>
              <a:rPr lang="ko-KR" altLang="en-US" dirty="0"/>
              <a:t>스토리지 접근 방식 변경</a:t>
            </a:r>
            <a:r>
              <a:rPr lang="en-US" altLang="ko-KR" dirty="0"/>
              <a:t> (</a:t>
            </a:r>
            <a:r>
              <a:rPr lang="ko-KR" altLang="en-US" dirty="0"/>
              <a:t>파일</a:t>
            </a:r>
            <a:r>
              <a:rPr lang="en-US" altLang="ko-KR" dirty="0"/>
              <a:t> -&gt; 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D9C57A-EA28-44E3-2054-74767BE8D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912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4ED4-9B18-E49D-7CC2-9ACB3DD9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RAMspeed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4F43E-DAC9-FDC6-9EDA-4334E64F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Cache and memory benchmarking tool </a:t>
            </a:r>
          </a:p>
          <a:p>
            <a:r>
              <a:rPr lang="en-US" altLang="ko-KR" dirty="0"/>
              <a:t>INT: ALU(Arithmetic Logical Unit)</a:t>
            </a:r>
            <a:r>
              <a:rPr lang="ko-KR" altLang="en-US" dirty="0"/>
              <a:t>를 이용한 연산 </a:t>
            </a:r>
            <a:endParaRPr lang="en-US" altLang="ko-KR" dirty="0"/>
          </a:p>
          <a:p>
            <a:r>
              <a:rPr lang="en-US" altLang="ko-KR" dirty="0"/>
              <a:t>FLOAT: FPU(Floating Point Unit)</a:t>
            </a:r>
            <a:r>
              <a:rPr lang="ko-KR" altLang="en-US" dirty="0"/>
              <a:t>를 이용한 연산 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가지 합성 시뮬레이션으로 구성 </a:t>
            </a:r>
            <a:endParaRPr lang="en-US" altLang="ko-KR" dirty="0"/>
          </a:p>
          <a:p>
            <a:pPr lvl="1"/>
            <a:r>
              <a:rPr lang="en-US" altLang="ko-KR" dirty="0"/>
              <a:t>Copy: </a:t>
            </a:r>
            <a:r>
              <a:rPr lang="ko-KR" altLang="en-US" dirty="0"/>
              <a:t>복사</a:t>
            </a:r>
            <a:r>
              <a:rPr lang="en-US" altLang="ko-KR" dirty="0"/>
              <a:t>, </a:t>
            </a:r>
            <a:r>
              <a:rPr lang="ko-KR" altLang="en-US" dirty="0"/>
              <a:t>메모리의 다른 영역으로 데이터 이동 </a:t>
            </a:r>
            <a:r>
              <a:rPr lang="en-US" altLang="ko-KR" dirty="0"/>
              <a:t>(A = B)</a:t>
            </a:r>
          </a:p>
          <a:p>
            <a:pPr lvl="1"/>
            <a:r>
              <a:rPr lang="en-US" altLang="ko-KR" dirty="0"/>
              <a:t>Scale: </a:t>
            </a:r>
            <a:r>
              <a:rPr lang="ko-KR" altLang="en-US" dirty="0"/>
              <a:t>복사에서 데이터를 쓰기 전 상수를 곱해 데이터를 수정하여 저장 </a:t>
            </a:r>
            <a:r>
              <a:rPr lang="en-US" altLang="ko-KR" dirty="0"/>
              <a:t>(A = B * n)</a:t>
            </a:r>
          </a:p>
          <a:p>
            <a:pPr lvl="1"/>
            <a:r>
              <a:rPr lang="en-US" altLang="ko-KR" dirty="0"/>
              <a:t>Add: </a:t>
            </a:r>
            <a:r>
              <a:rPr lang="ko-KR" altLang="en-US" dirty="0"/>
              <a:t>두 군데에서 데이터를 읽고 더하여 세 번째 위치에 저장 </a:t>
            </a:r>
            <a:r>
              <a:rPr lang="en-US" altLang="ko-KR" dirty="0"/>
              <a:t>(A = B + C)</a:t>
            </a:r>
          </a:p>
          <a:p>
            <a:pPr lvl="1"/>
            <a:r>
              <a:rPr lang="en-US" altLang="ko-KR" dirty="0"/>
              <a:t>Triad: Scale</a:t>
            </a:r>
            <a:r>
              <a:rPr lang="ko-KR" altLang="en-US" dirty="0"/>
              <a:t>과 </a:t>
            </a:r>
            <a:r>
              <a:rPr lang="en-US" altLang="ko-KR" dirty="0"/>
              <a:t>Add</a:t>
            </a:r>
            <a:r>
              <a:rPr lang="ko-KR" altLang="en-US" dirty="0"/>
              <a:t>의 조합</a:t>
            </a:r>
            <a:r>
              <a:rPr lang="en-US" altLang="ko-KR" dirty="0"/>
              <a:t> (A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B * n + C)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가지의 결과의 평균값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F4961-569A-760B-E041-9A6BD06D3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528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06BA25-962E-67D2-9B52-3A83FFD4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94" y="1430123"/>
            <a:ext cx="9000000" cy="50257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AA025A-392B-F685-A148-47F474E3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RAMspeed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A4E30-0009-CAFF-9266-DCC2A9CA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RAMspeed</a:t>
            </a:r>
            <a:r>
              <a:rPr lang="en-US" altLang="ko-KR" dirty="0"/>
              <a:t> </a:t>
            </a:r>
            <a:r>
              <a:rPr lang="ko-KR" altLang="en-US" dirty="0"/>
              <a:t>만 실행</a:t>
            </a:r>
            <a:endParaRPr lang="en-US" altLang="ko-KR" dirty="0"/>
          </a:p>
          <a:p>
            <a:pPr lvl="1"/>
            <a:r>
              <a:rPr lang="en-US" altLang="ko-KR" dirty="0"/>
              <a:t>process: 8</a:t>
            </a:r>
          </a:p>
          <a:p>
            <a:pPr lvl="1"/>
            <a:r>
              <a:rPr lang="en-US" altLang="ko-KR" dirty="0"/>
              <a:t>32GB per pass</a:t>
            </a:r>
          </a:p>
          <a:p>
            <a:pPr lvl="1"/>
            <a:r>
              <a:rPr lang="en-US" altLang="ko-KR" dirty="0"/>
              <a:t>block size: 256MB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8B0889-D04E-BEF6-9B45-8818DED54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989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5F18-5FBA-6F50-6D31-834FE9A0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RAMspeed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8BFE5-4734-D18D-8AD3-3FC618F2F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DRAM</a:t>
            </a:r>
            <a:r>
              <a:rPr lang="ko-KR" altLang="en-US" dirty="0"/>
              <a:t>의 경우 약 </a:t>
            </a:r>
            <a:r>
              <a:rPr lang="en-US" altLang="ko-KR" dirty="0"/>
              <a:t>38GB</a:t>
            </a:r>
            <a:r>
              <a:rPr lang="ko-KR" altLang="en-US" dirty="0"/>
              <a:t>의 잔여 </a:t>
            </a:r>
            <a:r>
              <a:rPr lang="en-US" altLang="ko-KR" dirty="0"/>
              <a:t>RAM </a:t>
            </a:r>
          </a:p>
          <a:p>
            <a:r>
              <a:rPr lang="en-US" altLang="ko-KR" dirty="0"/>
              <a:t>DRAM</a:t>
            </a:r>
            <a:r>
              <a:rPr lang="ko-KR" altLang="en-US" dirty="0"/>
              <a:t>의 경우 약 </a:t>
            </a:r>
            <a:r>
              <a:rPr lang="en-US" altLang="ko-KR" dirty="0"/>
              <a:t>26GB</a:t>
            </a:r>
            <a:r>
              <a:rPr lang="ko-KR" altLang="en-US" dirty="0"/>
              <a:t>의 잔여 </a:t>
            </a:r>
            <a:r>
              <a:rPr lang="en-US" altLang="ko-KR" dirty="0"/>
              <a:t>RAM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72B8DC-D5E5-643E-BE0C-F97AC7219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48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8B357-1796-A13B-E2D8-33218AAC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Explanation – p.18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1E215-9483-FAD8-C266-97588E50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269717" cy="5146052"/>
          </a:xfrm>
        </p:spPr>
        <p:txBody>
          <a:bodyPr/>
          <a:lstStyle/>
          <a:p>
            <a:r>
              <a:rPr lang="en-US" altLang="ko-KR" dirty="0"/>
              <a:t>Flash</a:t>
            </a:r>
          </a:p>
          <a:p>
            <a:pPr lvl="1"/>
            <a:r>
              <a:rPr lang="en-US" altLang="ko-KR" dirty="0"/>
              <a:t>read: 3500MB/s</a:t>
            </a:r>
          </a:p>
          <a:p>
            <a:pPr lvl="1"/>
            <a:r>
              <a:rPr lang="en-US" altLang="ko-KR" dirty="0"/>
              <a:t>write: 2700MB/s</a:t>
            </a:r>
          </a:p>
          <a:p>
            <a:r>
              <a:rPr lang="en-US" altLang="ko-KR" dirty="0"/>
              <a:t>Optane</a:t>
            </a:r>
          </a:p>
          <a:p>
            <a:pPr lvl="1"/>
            <a:r>
              <a:rPr lang="en-US" altLang="ko-KR" dirty="0"/>
              <a:t>read/write: 2500MB/s </a:t>
            </a:r>
          </a:p>
          <a:p>
            <a:r>
              <a:rPr lang="ko-KR" altLang="en-US" dirty="0"/>
              <a:t>그래프와 다르지만</a:t>
            </a:r>
            <a:r>
              <a:rPr lang="en-US" altLang="ko-KR" dirty="0"/>
              <a:t>, Flash</a:t>
            </a:r>
            <a:r>
              <a:rPr lang="ko-KR" altLang="en-US" dirty="0"/>
              <a:t>가 </a:t>
            </a:r>
            <a:r>
              <a:rPr lang="en-US" altLang="ko-KR" dirty="0"/>
              <a:t>request scale</a:t>
            </a:r>
            <a:r>
              <a:rPr lang="ko-KR" altLang="en-US" dirty="0"/>
              <a:t>이 클 때 더 높은 처리량을 나타낸다고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2EB23-20E3-6869-EFD7-7C334A477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10BD73-492E-DB8B-277D-B0488A19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457" y="1258644"/>
            <a:ext cx="4584282" cy="47392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CE856B-5F1E-7864-4986-2B806F30E5FA}"/>
              </a:ext>
            </a:extLst>
          </p:cNvPr>
          <p:cNvSpPr/>
          <p:nvPr/>
        </p:nvSpPr>
        <p:spPr>
          <a:xfrm>
            <a:off x="7660706" y="1197683"/>
            <a:ext cx="4254774" cy="89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133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E378918-2758-511F-30A3-79041DCE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94" y="1439955"/>
            <a:ext cx="9000000" cy="50257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513B048-AEBD-0D18-E418-73D26E67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RAMspeed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D3B00-C574-1928-3252-817FF653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ML </a:t>
            </a:r>
            <a:r>
              <a:rPr lang="ko-KR" altLang="en-US" dirty="0"/>
              <a:t>동작 중 </a:t>
            </a:r>
            <a:r>
              <a:rPr lang="en-US" altLang="ko-KR" dirty="0" err="1"/>
              <a:t>RAMspeed</a:t>
            </a:r>
            <a:r>
              <a:rPr lang="en-US" altLang="ko-KR"/>
              <a:t> </a:t>
            </a:r>
            <a:r>
              <a:rPr lang="ko-KR" altLang="en-US"/>
              <a:t>실행 </a:t>
            </a:r>
            <a:endParaRPr lang="en-US" altLang="ko-KR" dirty="0"/>
          </a:p>
          <a:p>
            <a:pPr lvl="1"/>
            <a:r>
              <a:rPr lang="en-US" altLang="ko-KR" dirty="0"/>
              <a:t>process: 8</a:t>
            </a:r>
          </a:p>
          <a:p>
            <a:pPr lvl="1"/>
            <a:r>
              <a:rPr lang="en-US" altLang="ko-KR" dirty="0"/>
              <a:t>32GB per pass</a:t>
            </a:r>
          </a:p>
          <a:p>
            <a:pPr lvl="1"/>
            <a:r>
              <a:rPr lang="en-US" altLang="ko-KR" dirty="0"/>
              <a:t>block size: 256MB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0DA5C-DCFA-34F6-CFA4-A72ECB10F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38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rand write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419021"/>
              </p:ext>
            </p:extLst>
          </p:nvPr>
        </p:nvGraphicFramePr>
        <p:xfrm>
          <a:off x="228600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659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rand read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9CFBE63-A75A-4115-BF7F-A215AEB34E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8792048"/>
              </p:ext>
            </p:extLst>
          </p:nvPr>
        </p:nvGraphicFramePr>
        <p:xfrm>
          <a:off x="325998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0246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seq write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49962"/>
              </p:ext>
            </p:extLst>
          </p:nvPr>
        </p:nvGraphicFramePr>
        <p:xfrm>
          <a:off x="325997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497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3CAA936AD12E4BA671A9B15810B9C7" ma:contentTypeVersion="4" ma:contentTypeDescription="새 문서를 만듭니다." ma:contentTypeScope="" ma:versionID="bafdae5d98c8c88988e9b2d2d95195b7">
  <xsd:schema xmlns:xsd="http://www.w3.org/2001/XMLSchema" xmlns:xs="http://www.w3.org/2001/XMLSchema" xmlns:p="http://schemas.microsoft.com/office/2006/metadata/properties" xmlns:ns3="7673c17b-b18f-47f9-804f-a397dddebb19" targetNamespace="http://schemas.microsoft.com/office/2006/metadata/properties" ma:root="true" ma:fieldsID="c4807a4e0df3c0fcbaad5699f622c597" ns3:_="">
    <xsd:import namespace="7673c17b-b18f-47f9-804f-a397dddebb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3c17b-b18f-47f9-804f-a397dddebb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439D84-3CAD-489C-8F3A-67CA25FC7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3730AB-E161-45AD-BBCF-0F12BB7EA236}">
  <ds:schemaRefs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7673c17b-b18f-47f9-804f-a397dddebb1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8FA0536-1479-4F16-8407-45F3DC1607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73c17b-b18f-47f9-804f-a397dddebb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1576</Words>
  <Application>Microsoft Office PowerPoint</Application>
  <PresentationFormat>와이드스크린</PresentationFormat>
  <Paragraphs>453</Paragraphs>
  <Slides>60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lato</vt:lpstr>
      <vt:lpstr>Wingdings</vt:lpstr>
      <vt:lpstr>Arial</vt:lpstr>
      <vt:lpstr>roboto</vt:lpstr>
      <vt:lpstr>맑은 고딕</vt:lpstr>
      <vt:lpstr>Office 테마</vt:lpstr>
      <vt:lpstr>PowerPoint 프레젠테이션</vt:lpstr>
      <vt:lpstr>Further Explanation - p.12 </vt:lpstr>
      <vt:lpstr>Further Explanation – p.17</vt:lpstr>
      <vt:lpstr>Further Explanation – p.17</vt:lpstr>
      <vt:lpstr>Further Explanation – p.17</vt:lpstr>
      <vt:lpstr>Further Explanation – p.18</vt:lpstr>
      <vt:lpstr>Experiment</vt:lpstr>
      <vt:lpstr>Experiment</vt:lpstr>
      <vt:lpstr>Experiment</vt:lpstr>
      <vt:lpstr>Experiment</vt:lpstr>
      <vt:lpstr>Experiment</vt:lpstr>
      <vt:lpstr>Experiment</vt:lpstr>
      <vt:lpstr>Optane SSD’s Byte Addressablity </vt:lpstr>
      <vt:lpstr>Optane SSD’s Byte Addressability </vt:lpstr>
      <vt:lpstr>PowerPoint 프레젠테이션</vt:lpstr>
      <vt:lpstr>Optane PM</vt:lpstr>
      <vt:lpstr>Optane PM</vt:lpstr>
      <vt:lpstr>Optane PM</vt:lpstr>
      <vt:lpstr>Optane PM</vt:lpstr>
      <vt:lpstr>Optane PM</vt:lpstr>
      <vt:lpstr>Optane PM</vt:lpstr>
      <vt:lpstr>Optane PM</vt:lpstr>
      <vt:lpstr>ipmctl Install</vt:lpstr>
      <vt:lpstr>ipmctl Install</vt:lpstr>
      <vt:lpstr>ipmctl Install</vt:lpstr>
      <vt:lpstr>ipmctl Install</vt:lpstr>
      <vt:lpstr>ipmctl Install</vt:lpstr>
      <vt:lpstr>ipmctl</vt:lpstr>
      <vt:lpstr>ipmctl</vt:lpstr>
      <vt:lpstr>ipmctl</vt:lpstr>
      <vt:lpstr>ipmctl</vt:lpstr>
      <vt:lpstr>ipmctl</vt:lpstr>
      <vt:lpstr>ipmctl</vt:lpstr>
      <vt:lpstr>ipmctl</vt:lpstr>
      <vt:lpstr>DIMM population rules</vt:lpstr>
      <vt:lpstr>ipmctl</vt:lpstr>
      <vt:lpstr>ipmctl</vt:lpstr>
      <vt:lpstr>ipmctl</vt:lpstr>
      <vt:lpstr>ipmctl</vt:lpstr>
      <vt:lpstr>ipmctl</vt:lpstr>
      <vt:lpstr>ipmctl</vt:lpstr>
      <vt:lpstr>Sysbench</vt:lpstr>
      <vt:lpstr>Sysbench</vt:lpstr>
      <vt:lpstr>Sysbench</vt:lpstr>
      <vt:lpstr>Sysbench</vt:lpstr>
      <vt:lpstr>Sysbench </vt:lpstr>
      <vt:lpstr>Sysbench</vt:lpstr>
      <vt:lpstr>Sysbench</vt:lpstr>
      <vt:lpstr>Sysbench</vt:lpstr>
      <vt:lpstr>Sysbench </vt:lpstr>
      <vt:lpstr>Sysbench </vt:lpstr>
      <vt:lpstr>Sysbench</vt:lpstr>
      <vt:lpstr>Sysbench</vt:lpstr>
      <vt:lpstr>Sysbench</vt:lpstr>
      <vt:lpstr>New Benchmark</vt:lpstr>
      <vt:lpstr>Future Work</vt:lpstr>
      <vt:lpstr>RAMspeed </vt:lpstr>
      <vt:lpstr>RAMspeed </vt:lpstr>
      <vt:lpstr>RAMspeed </vt:lpstr>
      <vt:lpstr>RAMspeed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660</cp:revision>
  <dcterms:created xsi:type="dcterms:W3CDTF">2020-03-06T02:35:36Z</dcterms:created>
  <dcterms:modified xsi:type="dcterms:W3CDTF">2023-01-17T04:30:44Z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0x010100DC3CAA936AD12E4BA671A9B15810B9C7</vt:lpwstr>
  </property>
</Properties>
</file>